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2"/>
  </p:notesMasterIdLst>
  <p:sldIdLst>
    <p:sldId id="256" r:id="rId2"/>
    <p:sldId id="267" r:id="rId3"/>
    <p:sldId id="261" r:id="rId4"/>
    <p:sldId id="264" r:id="rId5"/>
    <p:sldId id="270" r:id="rId6"/>
    <p:sldId id="268" r:id="rId7"/>
    <p:sldId id="269" r:id="rId8"/>
    <p:sldId id="266" r:id="rId9"/>
    <p:sldId id="260" r:id="rId10"/>
    <p:sldId id="258" r:id="rId11"/>
    <p:sldId id="277" r:id="rId12"/>
    <p:sldId id="271" r:id="rId13"/>
    <p:sldId id="276" r:id="rId14"/>
    <p:sldId id="272" r:id="rId15"/>
    <p:sldId id="278" r:id="rId16"/>
    <p:sldId id="265" r:id="rId17"/>
    <p:sldId id="273" r:id="rId18"/>
    <p:sldId id="274" r:id="rId19"/>
    <p:sldId id="275" r:id="rId20"/>
    <p:sldId id="257"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884"/>
    <p:restoredTop sz="87522"/>
  </p:normalViewPr>
  <p:slideViewPr>
    <p:cSldViewPr snapToGrid="0" snapToObjects="1">
      <p:cViewPr varScale="1">
        <p:scale>
          <a:sx n="85" d="100"/>
          <a:sy n="85" d="100"/>
        </p:scale>
        <p:origin x="752" y="168"/>
      </p:cViewPr>
      <p:guideLst/>
    </p:cSldViewPr>
  </p:slideViewPr>
  <p:notesTextViewPr>
    <p:cViewPr>
      <p:scale>
        <a:sx n="1" d="1"/>
        <a:sy n="1" d="1"/>
      </p:scale>
      <p:origin x="0" y="0"/>
    </p:cViewPr>
  </p:notesTextViewPr>
  <p:notesViewPr>
    <p:cSldViewPr snapToGrid="0" snapToObjects="1">
      <p:cViewPr varScale="1">
        <p:scale>
          <a:sx n="83" d="100"/>
          <a:sy n="83" d="100"/>
        </p:scale>
        <p:origin x="3352" y="20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B64B1E7-7F19-3742-8EE8-F090D77C34B7}" type="doc">
      <dgm:prSet loTypeId="urn:microsoft.com/office/officeart/2005/8/layout/cycle1" loCatId="" qsTypeId="urn:microsoft.com/office/officeart/2005/8/quickstyle/simple1" qsCatId="simple" csTypeId="urn:microsoft.com/office/officeart/2005/8/colors/accent1_2" csCatId="accent1" phldr="1"/>
      <dgm:spPr/>
      <dgm:t>
        <a:bodyPr/>
        <a:lstStyle/>
        <a:p>
          <a:endParaRPr lang="en-US"/>
        </a:p>
      </dgm:t>
    </dgm:pt>
    <dgm:pt modelId="{DBC83A7B-C4E2-654A-937E-DCC569402EF2}">
      <dgm:prSet phldrT="[Text]"/>
      <dgm:spPr/>
      <dgm:t>
        <a:bodyPr/>
        <a:lstStyle/>
        <a:p>
          <a:r>
            <a:rPr lang="en-US" dirty="0" err="1"/>
            <a:t>投入资源</a:t>
          </a:r>
          <a:endParaRPr lang="en-US" dirty="0"/>
        </a:p>
      </dgm:t>
    </dgm:pt>
    <dgm:pt modelId="{8F408D24-03DA-2D48-8072-53BBF9A190B3}" type="parTrans" cxnId="{8CBC85A5-3065-824C-93C3-EE7B2BB94F3F}">
      <dgm:prSet/>
      <dgm:spPr/>
      <dgm:t>
        <a:bodyPr/>
        <a:lstStyle/>
        <a:p>
          <a:endParaRPr lang="en-US"/>
        </a:p>
      </dgm:t>
    </dgm:pt>
    <dgm:pt modelId="{ACEA3CF0-53D9-DA48-AAFE-B34E83C98CE2}" type="sibTrans" cxnId="{8CBC85A5-3065-824C-93C3-EE7B2BB94F3F}">
      <dgm:prSet/>
      <dgm:spPr/>
      <dgm:t>
        <a:bodyPr/>
        <a:lstStyle/>
        <a:p>
          <a:endParaRPr lang="en-US"/>
        </a:p>
      </dgm:t>
    </dgm:pt>
    <dgm:pt modelId="{1237DB77-F927-A845-B7AB-53D432DC8604}">
      <dgm:prSet phldrT="[Text]"/>
      <dgm:spPr/>
      <dgm:t>
        <a:bodyPr/>
        <a:lstStyle/>
        <a:p>
          <a:r>
            <a:rPr lang="en-US" dirty="0" err="1"/>
            <a:t>获得收益</a:t>
          </a:r>
          <a:endParaRPr lang="en-US" dirty="0"/>
        </a:p>
      </dgm:t>
    </dgm:pt>
    <dgm:pt modelId="{F2DE9160-22C6-F048-AD69-0427C8D6DF7B}" type="parTrans" cxnId="{40252D8F-E1A9-4A4A-84AA-62F3733C8164}">
      <dgm:prSet/>
      <dgm:spPr/>
      <dgm:t>
        <a:bodyPr/>
        <a:lstStyle/>
        <a:p>
          <a:endParaRPr lang="en-US"/>
        </a:p>
      </dgm:t>
    </dgm:pt>
    <dgm:pt modelId="{9E4313F2-75CB-1046-98E8-0CB7E9C419AF}" type="sibTrans" cxnId="{40252D8F-E1A9-4A4A-84AA-62F3733C8164}">
      <dgm:prSet/>
      <dgm:spPr/>
      <dgm:t>
        <a:bodyPr/>
        <a:lstStyle/>
        <a:p>
          <a:endParaRPr lang="en-US"/>
        </a:p>
      </dgm:t>
    </dgm:pt>
    <dgm:pt modelId="{4DBD82F6-7E77-084A-BA8D-080DBD50DDF8}">
      <dgm:prSet phldrT="[Text]"/>
      <dgm:spPr/>
      <dgm:t>
        <a:bodyPr/>
        <a:lstStyle/>
        <a:p>
          <a:r>
            <a:rPr lang="en-US" dirty="0" err="1"/>
            <a:t>取得进展</a:t>
          </a:r>
          <a:endParaRPr lang="en-US" dirty="0"/>
        </a:p>
      </dgm:t>
    </dgm:pt>
    <dgm:pt modelId="{ACF920C0-5BD6-E44F-A5AD-FB4866D08E59}" type="parTrans" cxnId="{D0727486-6D63-374A-9DD1-BA3999183241}">
      <dgm:prSet/>
      <dgm:spPr/>
      <dgm:t>
        <a:bodyPr/>
        <a:lstStyle/>
        <a:p>
          <a:endParaRPr lang="en-US"/>
        </a:p>
      </dgm:t>
    </dgm:pt>
    <dgm:pt modelId="{101B4794-2857-E645-81FD-7DD08DC0EF59}" type="sibTrans" cxnId="{D0727486-6D63-374A-9DD1-BA3999183241}">
      <dgm:prSet/>
      <dgm:spPr/>
      <dgm:t>
        <a:bodyPr/>
        <a:lstStyle/>
        <a:p>
          <a:endParaRPr lang="en-US"/>
        </a:p>
      </dgm:t>
    </dgm:pt>
    <dgm:pt modelId="{6EE4D460-B73A-C647-B867-85565AB94F9A}">
      <dgm:prSet phldrT="[Text]"/>
      <dgm:spPr/>
      <dgm:t>
        <a:bodyPr/>
        <a:lstStyle/>
        <a:p>
          <a:r>
            <a:rPr lang="en-US" dirty="0" err="1"/>
            <a:t>达成目标</a:t>
          </a:r>
          <a:endParaRPr lang="en-US" dirty="0"/>
        </a:p>
      </dgm:t>
    </dgm:pt>
    <dgm:pt modelId="{14296469-9304-B243-97D9-4CC4C2F3B4B4}" type="parTrans" cxnId="{F251FF99-D4C8-2C47-96DC-7DA6ACA9FAF9}">
      <dgm:prSet/>
      <dgm:spPr/>
      <dgm:t>
        <a:bodyPr/>
        <a:lstStyle/>
        <a:p>
          <a:endParaRPr lang="en-US"/>
        </a:p>
      </dgm:t>
    </dgm:pt>
    <dgm:pt modelId="{BB6B4196-638E-C544-AB21-A207C740A8E8}" type="sibTrans" cxnId="{F251FF99-D4C8-2C47-96DC-7DA6ACA9FAF9}">
      <dgm:prSet/>
      <dgm:spPr/>
      <dgm:t>
        <a:bodyPr/>
        <a:lstStyle/>
        <a:p>
          <a:endParaRPr lang="en-US"/>
        </a:p>
      </dgm:t>
    </dgm:pt>
    <dgm:pt modelId="{354AB282-AB71-634D-8541-89189D04C048}">
      <dgm:prSet phldrT="[Text]"/>
      <dgm:spPr/>
      <dgm:t>
        <a:bodyPr/>
        <a:lstStyle/>
        <a:p>
          <a:r>
            <a:rPr lang="en-US" dirty="0" err="1"/>
            <a:t>设立目标</a:t>
          </a:r>
          <a:endParaRPr lang="en-US" dirty="0"/>
        </a:p>
      </dgm:t>
    </dgm:pt>
    <dgm:pt modelId="{AE0C6E4F-5D84-C54D-88A1-49B1C7C7D57A}" type="parTrans" cxnId="{F82C9009-0A5E-6148-A1BC-5E337CA2ACE0}">
      <dgm:prSet/>
      <dgm:spPr/>
      <dgm:t>
        <a:bodyPr/>
        <a:lstStyle/>
        <a:p>
          <a:endParaRPr lang="en-US"/>
        </a:p>
      </dgm:t>
    </dgm:pt>
    <dgm:pt modelId="{8F4CE74B-0E39-C344-991E-FC72EE8EE816}" type="sibTrans" cxnId="{F82C9009-0A5E-6148-A1BC-5E337CA2ACE0}">
      <dgm:prSet/>
      <dgm:spPr/>
      <dgm:t>
        <a:bodyPr/>
        <a:lstStyle/>
        <a:p>
          <a:endParaRPr lang="en-US"/>
        </a:p>
      </dgm:t>
    </dgm:pt>
    <dgm:pt modelId="{A52471D2-7860-DF4B-8B06-B49CE332136A}" type="pres">
      <dgm:prSet presAssocID="{8B64B1E7-7F19-3742-8EE8-F090D77C34B7}" presName="cycle" presStyleCnt="0">
        <dgm:presLayoutVars>
          <dgm:dir/>
          <dgm:resizeHandles val="exact"/>
        </dgm:presLayoutVars>
      </dgm:prSet>
      <dgm:spPr/>
    </dgm:pt>
    <dgm:pt modelId="{FE6FE081-F763-774E-9E98-0139DE061C19}" type="pres">
      <dgm:prSet presAssocID="{DBC83A7B-C4E2-654A-937E-DCC569402EF2}" presName="dummy" presStyleCnt="0"/>
      <dgm:spPr/>
    </dgm:pt>
    <dgm:pt modelId="{27D7BB8F-DC1A-0D46-801E-1370798C753A}" type="pres">
      <dgm:prSet presAssocID="{DBC83A7B-C4E2-654A-937E-DCC569402EF2}" presName="node" presStyleLbl="revTx" presStyleIdx="0" presStyleCnt="5" custScaleX="107659" custScaleY="53709">
        <dgm:presLayoutVars>
          <dgm:bulletEnabled val="1"/>
        </dgm:presLayoutVars>
      </dgm:prSet>
      <dgm:spPr/>
    </dgm:pt>
    <dgm:pt modelId="{519C9F98-780D-0B46-B086-8DB5BA2E313D}" type="pres">
      <dgm:prSet presAssocID="{ACEA3CF0-53D9-DA48-AAFE-B34E83C98CE2}" presName="sibTrans" presStyleLbl="node1" presStyleIdx="0" presStyleCnt="5"/>
      <dgm:spPr/>
    </dgm:pt>
    <dgm:pt modelId="{491E82EA-B001-F14C-ABBC-4286FDBE4AE9}" type="pres">
      <dgm:prSet presAssocID="{1237DB77-F927-A845-B7AB-53D432DC8604}" presName="dummy" presStyleCnt="0"/>
      <dgm:spPr/>
    </dgm:pt>
    <dgm:pt modelId="{304F4C4A-6019-C049-B002-7867C8CB0731}" type="pres">
      <dgm:prSet presAssocID="{1237DB77-F927-A845-B7AB-53D432DC8604}" presName="node" presStyleLbl="revTx" presStyleIdx="1" presStyleCnt="5" custScaleX="159630">
        <dgm:presLayoutVars>
          <dgm:bulletEnabled val="1"/>
        </dgm:presLayoutVars>
      </dgm:prSet>
      <dgm:spPr/>
    </dgm:pt>
    <dgm:pt modelId="{75B4974F-3E14-D244-8F4F-E40A16D53533}" type="pres">
      <dgm:prSet presAssocID="{9E4313F2-75CB-1046-98E8-0CB7E9C419AF}" presName="sibTrans" presStyleLbl="node1" presStyleIdx="1" presStyleCnt="5"/>
      <dgm:spPr/>
    </dgm:pt>
    <dgm:pt modelId="{BAC2EFF0-2DC4-7644-8FE0-EA46026E4EF3}" type="pres">
      <dgm:prSet presAssocID="{4DBD82F6-7E77-084A-BA8D-080DBD50DDF8}" presName="dummy" presStyleCnt="0"/>
      <dgm:spPr/>
    </dgm:pt>
    <dgm:pt modelId="{BF293184-16F4-A148-BFEF-51B55EAFCA6C}" type="pres">
      <dgm:prSet presAssocID="{4DBD82F6-7E77-084A-BA8D-080DBD50DDF8}" presName="node" presStyleLbl="revTx" presStyleIdx="2" presStyleCnt="5" custScaleX="132921">
        <dgm:presLayoutVars>
          <dgm:bulletEnabled val="1"/>
        </dgm:presLayoutVars>
      </dgm:prSet>
      <dgm:spPr/>
    </dgm:pt>
    <dgm:pt modelId="{0CBBBA9F-3395-724C-A99B-05C2A02B4415}" type="pres">
      <dgm:prSet presAssocID="{101B4794-2857-E645-81FD-7DD08DC0EF59}" presName="sibTrans" presStyleLbl="node1" presStyleIdx="2" presStyleCnt="5"/>
      <dgm:spPr/>
    </dgm:pt>
    <dgm:pt modelId="{03F22535-D656-F940-91EA-E19C764F85FB}" type="pres">
      <dgm:prSet presAssocID="{6EE4D460-B73A-C647-B867-85565AB94F9A}" presName="dummy" presStyleCnt="0"/>
      <dgm:spPr/>
    </dgm:pt>
    <dgm:pt modelId="{C745CD05-2C79-8844-B79C-CCAB61F94EB8}" type="pres">
      <dgm:prSet presAssocID="{6EE4D460-B73A-C647-B867-85565AB94F9A}" presName="node" presStyleLbl="revTx" presStyleIdx="3" presStyleCnt="5" custScaleX="137049">
        <dgm:presLayoutVars>
          <dgm:bulletEnabled val="1"/>
        </dgm:presLayoutVars>
      </dgm:prSet>
      <dgm:spPr/>
    </dgm:pt>
    <dgm:pt modelId="{57A106AE-1FCD-A041-91D5-182A0C1C53AD}" type="pres">
      <dgm:prSet presAssocID="{BB6B4196-638E-C544-AB21-A207C740A8E8}" presName="sibTrans" presStyleLbl="node1" presStyleIdx="3" presStyleCnt="5"/>
      <dgm:spPr/>
    </dgm:pt>
    <dgm:pt modelId="{FAE81992-E571-F240-A06B-C35CC98C4547}" type="pres">
      <dgm:prSet presAssocID="{354AB282-AB71-634D-8541-89189D04C048}" presName="dummy" presStyleCnt="0"/>
      <dgm:spPr/>
    </dgm:pt>
    <dgm:pt modelId="{EA421096-51AE-0345-B76F-59B366A4A36A}" type="pres">
      <dgm:prSet presAssocID="{354AB282-AB71-634D-8541-89189D04C048}" presName="node" presStyleLbl="revTx" presStyleIdx="4" presStyleCnt="5" custScaleX="128368">
        <dgm:presLayoutVars>
          <dgm:bulletEnabled val="1"/>
        </dgm:presLayoutVars>
      </dgm:prSet>
      <dgm:spPr/>
    </dgm:pt>
    <dgm:pt modelId="{13D204CF-A7BE-5B41-9278-52D1FD3B2613}" type="pres">
      <dgm:prSet presAssocID="{8F4CE74B-0E39-C344-991E-FC72EE8EE816}" presName="sibTrans" presStyleLbl="node1" presStyleIdx="4" presStyleCnt="5"/>
      <dgm:spPr/>
    </dgm:pt>
  </dgm:ptLst>
  <dgm:cxnLst>
    <dgm:cxn modelId="{F0360709-1A24-6E4C-9BF0-F07CAAA20A01}" type="presOf" srcId="{354AB282-AB71-634D-8541-89189D04C048}" destId="{EA421096-51AE-0345-B76F-59B366A4A36A}" srcOrd="0" destOrd="0" presId="urn:microsoft.com/office/officeart/2005/8/layout/cycle1"/>
    <dgm:cxn modelId="{F82C9009-0A5E-6148-A1BC-5E337CA2ACE0}" srcId="{8B64B1E7-7F19-3742-8EE8-F090D77C34B7}" destId="{354AB282-AB71-634D-8541-89189D04C048}" srcOrd="4" destOrd="0" parTransId="{AE0C6E4F-5D84-C54D-88A1-49B1C7C7D57A}" sibTransId="{8F4CE74B-0E39-C344-991E-FC72EE8EE816}"/>
    <dgm:cxn modelId="{A934910C-1166-6944-A990-8230D04FEB42}" type="presOf" srcId="{1237DB77-F927-A845-B7AB-53D432DC8604}" destId="{304F4C4A-6019-C049-B002-7867C8CB0731}" srcOrd="0" destOrd="0" presId="urn:microsoft.com/office/officeart/2005/8/layout/cycle1"/>
    <dgm:cxn modelId="{87C1484E-9F31-CB4D-981D-6BFC60BEDCF2}" type="presOf" srcId="{8F4CE74B-0E39-C344-991E-FC72EE8EE816}" destId="{13D204CF-A7BE-5B41-9278-52D1FD3B2613}" srcOrd="0" destOrd="0" presId="urn:microsoft.com/office/officeart/2005/8/layout/cycle1"/>
    <dgm:cxn modelId="{25990558-BA5F-6145-AC44-3983297736F2}" type="presOf" srcId="{9E4313F2-75CB-1046-98E8-0CB7E9C419AF}" destId="{75B4974F-3E14-D244-8F4F-E40A16D53533}" srcOrd="0" destOrd="0" presId="urn:microsoft.com/office/officeart/2005/8/layout/cycle1"/>
    <dgm:cxn modelId="{D0727486-6D63-374A-9DD1-BA3999183241}" srcId="{8B64B1E7-7F19-3742-8EE8-F090D77C34B7}" destId="{4DBD82F6-7E77-084A-BA8D-080DBD50DDF8}" srcOrd="2" destOrd="0" parTransId="{ACF920C0-5BD6-E44F-A5AD-FB4866D08E59}" sibTransId="{101B4794-2857-E645-81FD-7DD08DC0EF59}"/>
    <dgm:cxn modelId="{BBF34B8C-D268-AB4C-8509-2305C7E60214}" type="presOf" srcId="{ACEA3CF0-53D9-DA48-AAFE-B34E83C98CE2}" destId="{519C9F98-780D-0B46-B086-8DB5BA2E313D}" srcOrd="0" destOrd="0" presId="urn:microsoft.com/office/officeart/2005/8/layout/cycle1"/>
    <dgm:cxn modelId="{40252D8F-E1A9-4A4A-84AA-62F3733C8164}" srcId="{8B64B1E7-7F19-3742-8EE8-F090D77C34B7}" destId="{1237DB77-F927-A845-B7AB-53D432DC8604}" srcOrd="1" destOrd="0" parTransId="{F2DE9160-22C6-F048-AD69-0427C8D6DF7B}" sibTransId="{9E4313F2-75CB-1046-98E8-0CB7E9C419AF}"/>
    <dgm:cxn modelId="{4DD02C99-3274-704D-B3E4-E814D9CC4006}" type="presOf" srcId="{DBC83A7B-C4E2-654A-937E-DCC569402EF2}" destId="{27D7BB8F-DC1A-0D46-801E-1370798C753A}" srcOrd="0" destOrd="0" presId="urn:microsoft.com/office/officeart/2005/8/layout/cycle1"/>
    <dgm:cxn modelId="{F251FF99-D4C8-2C47-96DC-7DA6ACA9FAF9}" srcId="{8B64B1E7-7F19-3742-8EE8-F090D77C34B7}" destId="{6EE4D460-B73A-C647-B867-85565AB94F9A}" srcOrd="3" destOrd="0" parTransId="{14296469-9304-B243-97D9-4CC4C2F3B4B4}" sibTransId="{BB6B4196-638E-C544-AB21-A207C740A8E8}"/>
    <dgm:cxn modelId="{1A54A0A3-FE9C-914D-8F47-A72905A3BA3A}" type="presOf" srcId="{BB6B4196-638E-C544-AB21-A207C740A8E8}" destId="{57A106AE-1FCD-A041-91D5-182A0C1C53AD}" srcOrd="0" destOrd="0" presId="urn:microsoft.com/office/officeart/2005/8/layout/cycle1"/>
    <dgm:cxn modelId="{8CBC85A5-3065-824C-93C3-EE7B2BB94F3F}" srcId="{8B64B1E7-7F19-3742-8EE8-F090D77C34B7}" destId="{DBC83A7B-C4E2-654A-937E-DCC569402EF2}" srcOrd="0" destOrd="0" parTransId="{8F408D24-03DA-2D48-8072-53BBF9A190B3}" sibTransId="{ACEA3CF0-53D9-DA48-AAFE-B34E83C98CE2}"/>
    <dgm:cxn modelId="{C4AD31A9-C876-984D-B67F-CFC2C58B6019}" type="presOf" srcId="{8B64B1E7-7F19-3742-8EE8-F090D77C34B7}" destId="{A52471D2-7860-DF4B-8B06-B49CE332136A}" srcOrd="0" destOrd="0" presId="urn:microsoft.com/office/officeart/2005/8/layout/cycle1"/>
    <dgm:cxn modelId="{B91ABFBD-DDD5-D54C-AFDF-ED896BB7319D}" type="presOf" srcId="{101B4794-2857-E645-81FD-7DD08DC0EF59}" destId="{0CBBBA9F-3395-724C-A99B-05C2A02B4415}" srcOrd="0" destOrd="0" presId="urn:microsoft.com/office/officeart/2005/8/layout/cycle1"/>
    <dgm:cxn modelId="{ECF2E0CC-7E50-C740-BE68-6CC2E92818AC}" type="presOf" srcId="{4DBD82F6-7E77-084A-BA8D-080DBD50DDF8}" destId="{BF293184-16F4-A148-BFEF-51B55EAFCA6C}" srcOrd="0" destOrd="0" presId="urn:microsoft.com/office/officeart/2005/8/layout/cycle1"/>
    <dgm:cxn modelId="{A356D5F4-A7B4-F449-9FBD-7F107C59AD73}" type="presOf" srcId="{6EE4D460-B73A-C647-B867-85565AB94F9A}" destId="{C745CD05-2C79-8844-B79C-CCAB61F94EB8}" srcOrd="0" destOrd="0" presId="urn:microsoft.com/office/officeart/2005/8/layout/cycle1"/>
    <dgm:cxn modelId="{57E1F9CE-6146-A84D-A9F5-72A7A702659C}" type="presParOf" srcId="{A52471D2-7860-DF4B-8B06-B49CE332136A}" destId="{FE6FE081-F763-774E-9E98-0139DE061C19}" srcOrd="0" destOrd="0" presId="urn:microsoft.com/office/officeart/2005/8/layout/cycle1"/>
    <dgm:cxn modelId="{A9408E78-40BA-2045-A602-2BD8D5A0C858}" type="presParOf" srcId="{A52471D2-7860-DF4B-8B06-B49CE332136A}" destId="{27D7BB8F-DC1A-0D46-801E-1370798C753A}" srcOrd="1" destOrd="0" presId="urn:microsoft.com/office/officeart/2005/8/layout/cycle1"/>
    <dgm:cxn modelId="{D7E1E2E4-CBF7-584D-A6BE-E24200F14252}" type="presParOf" srcId="{A52471D2-7860-DF4B-8B06-B49CE332136A}" destId="{519C9F98-780D-0B46-B086-8DB5BA2E313D}" srcOrd="2" destOrd="0" presId="urn:microsoft.com/office/officeart/2005/8/layout/cycle1"/>
    <dgm:cxn modelId="{82CC8BE1-37D0-4E44-8111-40145C17B156}" type="presParOf" srcId="{A52471D2-7860-DF4B-8B06-B49CE332136A}" destId="{491E82EA-B001-F14C-ABBC-4286FDBE4AE9}" srcOrd="3" destOrd="0" presId="urn:microsoft.com/office/officeart/2005/8/layout/cycle1"/>
    <dgm:cxn modelId="{7D7FB52F-4837-FF44-B452-4F555B78A593}" type="presParOf" srcId="{A52471D2-7860-DF4B-8B06-B49CE332136A}" destId="{304F4C4A-6019-C049-B002-7867C8CB0731}" srcOrd="4" destOrd="0" presId="urn:microsoft.com/office/officeart/2005/8/layout/cycle1"/>
    <dgm:cxn modelId="{4BF3F04D-A195-674C-8170-EF913D968761}" type="presParOf" srcId="{A52471D2-7860-DF4B-8B06-B49CE332136A}" destId="{75B4974F-3E14-D244-8F4F-E40A16D53533}" srcOrd="5" destOrd="0" presId="urn:microsoft.com/office/officeart/2005/8/layout/cycle1"/>
    <dgm:cxn modelId="{A3986A78-FBC8-E944-9472-A3F2DD72608F}" type="presParOf" srcId="{A52471D2-7860-DF4B-8B06-B49CE332136A}" destId="{BAC2EFF0-2DC4-7644-8FE0-EA46026E4EF3}" srcOrd="6" destOrd="0" presId="urn:microsoft.com/office/officeart/2005/8/layout/cycle1"/>
    <dgm:cxn modelId="{27EB12B9-D4DB-AE45-A054-97498D7A453B}" type="presParOf" srcId="{A52471D2-7860-DF4B-8B06-B49CE332136A}" destId="{BF293184-16F4-A148-BFEF-51B55EAFCA6C}" srcOrd="7" destOrd="0" presId="urn:microsoft.com/office/officeart/2005/8/layout/cycle1"/>
    <dgm:cxn modelId="{F320DA45-9FCD-FF4F-986D-D62001CA500C}" type="presParOf" srcId="{A52471D2-7860-DF4B-8B06-B49CE332136A}" destId="{0CBBBA9F-3395-724C-A99B-05C2A02B4415}" srcOrd="8" destOrd="0" presId="urn:microsoft.com/office/officeart/2005/8/layout/cycle1"/>
    <dgm:cxn modelId="{BE94565A-B702-F248-9E25-D29BA9859B50}" type="presParOf" srcId="{A52471D2-7860-DF4B-8B06-B49CE332136A}" destId="{03F22535-D656-F940-91EA-E19C764F85FB}" srcOrd="9" destOrd="0" presId="urn:microsoft.com/office/officeart/2005/8/layout/cycle1"/>
    <dgm:cxn modelId="{2912563F-8D5B-F346-8536-A0F6224CB942}" type="presParOf" srcId="{A52471D2-7860-DF4B-8B06-B49CE332136A}" destId="{C745CD05-2C79-8844-B79C-CCAB61F94EB8}" srcOrd="10" destOrd="0" presId="urn:microsoft.com/office/officeart/2005/8/layout/cycle1"/>
    <dgm:cxn modelId="{B86B4D06-A6B1-9242-8E19-ABE2F61DB45F}" type="presParOf" srcId="{A52471D2-7860-DF4B-8B06-B49CE332136A}" destId="{57A106AE-1FCD-A041-91D5-182A0C1C53AD}" srcOrd="11" destOrd="0" presId="urn:microsoft.com/office/officeart/2005/8/layout/cycle1"/>
    <dgm:cxn modelId="{4560C65B-96CA-CF43-A732-80FB3D94986D}" type="presParOf" srcId="{A52471D2-7860-DF4B-8B06-B49CE332136A}" destId="{FAE81992-E571-F240-A06B-C35CC98C4547}" srcOrd="12" destOrd="0" presId="urn:microsoft.com/office/officeart/2005/8/layout/cycle1"/>
    <dgm:cxn modelId="{B83836FC-36BD-C84A-B52A-55644BA3763C}" type="presParOf" srcId="{A52471D2-7860-DF4B-8B06-B49CE332136A}" destId="{EA421096-51AE-0345-B76F-59B366A4A36A}" srcOrd="13" destOrd="0" presId="urn:microsoft.com/office/officeart/2005/8/layout/cycle1"/>
    <dgm:cxn modelId="{CBBA8F2F-FE18-814B-A19B-871FD262248A}" type="presParOf" srcId="{A52471D2-7860-DF4B-8B06-B49CE332136A}" destId="{13D204CF-A7BE-5B41-9278-52D1FD3B2613}" srcOrd="14" destOrd="0" presId="urn:microsoft.com/office/officeart/2005/8/layout/cycl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7D7BB8F-DC1A-0D46-801E-1370798C753A}">
      <dsp:nvSpPr>
        <dsp:cNvPr id="0" name=""/>
        <dsp:cNvSpPr/>
      </dsp:nvSpPr>
      <dsp:spPr>
        <a:xfrm>
          <a:off x="2636635" y="240065"/>
          <a:ext cx="993824" cy="4957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dirty="0" err="1"/>
            <a:t>投入资源</a:t>
          </a:r>
          <a:endParaRPr lang="en-US" sz="1800" kern="1200" dirty="0"/>
        </a:p>
      </dsp:txBody>
      <dsp:txXfrm>
        <a:off x="2636635" y="240065"/>
        <a:ext cx="993824" cy="495799"/>
      </dsp:txXfrm>
    </dsp:sp>
    <dsp:sp modelId="{519C9F98-780D-0B46-B086-8DB5BA2E313D}">
      <dsp:nvSpPr>
        <dsp:cNvPr id="0" name=""/>
        <dsp:cNvSpPr/>
      </dsp:nvSpPr>
      <dsp:spPr>
        <a:xfrm>
          <a:off x="500934" y="-245"/>
          <a:ext cx="3460463" cy="3460463"/>
        </a:xfrm>
        <a:prstGeom prst="circularArrow">
          <a:avLst>
            <a:gd name="adj1" fmla="val 5202"/>
            <a:gd name="adj2" fmla="val 336038"/>
            <a:gd name="adj3" fmla="val 21292733"/>
            <a:gd name="adj4" fmla="val 19178608"/>
            <a:gd name="adj5" fmla="val 6069"/>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04F4C4A-6019-C049-B002-7867C8CB0731}">
      <dsp:nvSpPr>
        <dsp:cNvPr id="0" name=""/>
        <dsp:cNvSpPr/>
      </dsp:nvSpPr>
      <dsp:spPr>
        <a:xfrm>
          <a:off x="2954459" y="1742834"/>
          <a:ext cx="1473580" cy="9231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dirty="0" err="1"/>
            <a:t>获得收益</a:t>
          </a:r>
          <a:endParaRPr lang="en-US" sz="1800" kern="1200" dirty="0"/>
        </a:p>
      </dsp:txBody>
      <dsp:txXfrm>
        <a:off x="2954459" y="1742834"/>
        <a:ext cx="1473580" cy="923122"/>
      </dsp:txXfrm>
    </dsp:sp>
    <dsp:sp modelId="{75B4974F-3E14-D244-8F4F-E40A16D53533}">
      <dsp:nvSpPr>
        <dsp:cNvPr id="0" name=""/>
        <dsp:cNvSpPr/>
      </dsp:nvSpPr>
      <dsp:spPr>
        <a:xfrm>
          <a:off x="500934" y="-245"/>
          <a:ext cx="3460463" cy="3460463"/>
        </a:xfrm>
        <a:prstGeom prst="circularArrow">
          <a:avLst>
            <a:gd name="adj1" fmla="val 5202"/>
            <a:gd name="adj2" fmla="val 336038"/>
            <a:gd name="adj3" fmla="val 3650681"/>
            <a:gd name="adj4" fmla="val 2253917"/>
            <a:gd name="adj5" fmla="val 6069"/>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F293184-16F4-A148-BFEF-51B55EAFCA6C}">
      <dsp:nvSpPr>
        <dsp:cNvPr id="0" name=""/>
        <dsp:cNvSpPr/>
      </dsp:nvSpPr>
      <dsp:spPr>
        <a:xfrm>
          <a:off x="1617654" y="2803646"/>
          <a:ext cx="1227023" cy="9231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dirty="0" err="1"/>
            <a:t>取得进展</a:t>
          </a:r>
          <a:endParaRPr lang="en-US" sz="1800" kern="1200" dirty="0"/>
        </a:p>
      </dsp:txBody>
      <dsp:txXfrm>
        <a:off x="1617654" y="2803646"/>
        <a:ext cx="1227023" cy="923122"/>
      </dsp:txXfrm>
    </dsp:sp>
    <dsp:sp modelId="{0CBBBA9F-3395-724C-A99B-05C2A02B4415}">
      <dsp:nvSpPr>
        <dsp:cNvPr id="0" name=""/>
        <dsp:cNvSpPr/>
      </dsp:nvSpPr>
      <dsp:spPr>
        <a:xfrm>
          <a:off x="500934" y="-245"/>
          <a:ext cx="3460463" cy="3460463"/>
        </a:xfrm>
        <a:prstGeom prst="circularArrow">
          <a:avLst>
            <a:gd name="adj1" fmla="val 5202"/>
            <a:gd name="adj2" fmla="val 336038"/>
            <a:gd name="adj3" fmla="val 8210045"/>
            <a:gd name="adj4" fmla="val 6813281"/>
            <a:gd name="adj5" fmla="val 6069"/>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745CD05-2C79-8844-B79C-CCAB61F94EB8}">
      <dsp:nvSpPr>
        <dsp:cNvPr id="0" name=""/>
        <dsp:cNvSpPr/>
      </dsp:nvSpPr>
      <dsp:spPr>
        <a:xfrm>
          <a:off x="138518" y="1742834"/>
          <a:ext cx="1265130" cy="9231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dirty="0" err="1"/>
            <a:t>达成目标</a:t>
          </a:r>
          <a:endParaRPr lang="en-US" sz="1800" kern="1200" dirty="0"/>
        </a:p>
      </dsp:txBody>
      <dsp:txXfrm>
        <a:off x="138518" y="1742834"/>
        <a:ext cx="1265130" cy="923122"/>
      </dsp:txXfrm>
    </dsp:sp>
    <dsp:sp modelId="{57A106AE-1FCD-A041-91D5-182A0C1C53AD}">
      <dsp:nvSpPr>
        <dsp:cNvPr id="0" name=""/>
        <dsp:cNvSpPr/>
      </dsp:nvSpPr>
      <dsp:spPr>
        <a:xfrm>
          <a:off x="500934" y="-245"/>
          <a:ext cx="3460463" cy="3460463"/>
        </a:xfrm>
        <a:prstGeom prst="circularArrow">
          <a:avLst>
            <a:gd name="adj1" fmla="val 5202"/>
            <a:gd name="adj2" fmla="val 336038"/>
            <a:gd name="adj3" fmla="val 12297277"/>
            <a:gd name="adj4" fmla="val 10771229"/>
            <a:gd name="adj5" fmla="val 6069"/>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A421096-51AE-0345-B76F-59B366A4A36A}">
      <dsp:nvSpPr>
        <dsp:cNvPr id="0" name=""/>
        <dsp:cNvSpPr/>
      </dsp:nvSpPr>
      <dsp:spPr>
        <a:xfrm>
          <a:off x="736288" y="26403"/>
          <a:ext cx="1184993" cy="9231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dirty="0" err="1"/>
            <a:t>设立目标</a:t>
          </a:r>
          <a:endParaRPr lang="en-US" sz="1800" kern="1200" dirty="0"/>
        </a:p>
      </dsp:txBody>
      <dsp:txXfrm>
        <a:off x="736288" y="26403"/>
        <a:ext cx="1184993" cy="923122"/>
      </dsp:txXfrm>
    </dsp:sp>
    <dsp:sp modelId="{13D204CF-A7BE-5B41-9278-52D1FD3B2613}">
      <dsp:nvSpPr>
        <dsp:cNvPr id="0" name=""/>
        <dsp:cNvSpPr/>
      </dsp:nvSpPr>
      <dsp:spPr>
        <a:xfrm>
          <a:off x="500934" y="-245"/>
          <a:ext cx="3460463" cy="3460463"/>
        </a:xfrm>
        <a:prstGeom prst="circularArrow">
          <a:avLst>
            <a:gd name="adj1" fmla="val 5202"/>
            <a:gd name="adj2" fmla="val 336038"/>
            <a:gd name="adj3" fmla="val 16782809"/>
            <a:gd name="adj4" fmla="val 15501292"/>
            <a:gd name="adj5" fmla="val 6069"/>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B10A7DD-4CB6-6743-AC21-1BB9C0D0068C}" type="datetimeFigureOut">
              <a:rPr lang="en-US" smtClean="0"/>
              <a:t>10/17/19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EA6B00E-CD37-2E49-B9F4-2AEBB2C6D275}" type="slidenum">
              <a:rPr lang="en-US" smtClean="0"/>
              <a:t>‹#›</a:t>
            </a:fld>
            <a:endParaRPr lang="en-US"/>
          </a:p>
        </p:txBody>
      </p:sp>
    </p:spTree>
    <p:extLst>
      <p:ext uri="{BB962C8B-B14F-4D97-AF65-F5344CB8AC3E}">
        <p14:creationId xmlns:p14="http://schemas.microsoft.com/office/powerpoint/2010/main" val="25863053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A6B00E-CD37-2E49-B9F4-2AEBB2C6D275}" type="slidenum">
              <a:rPr lang="en-US" smtClean="0"/>
              <a:t>6</a:t>
            </a:fld>
            <a:endParaRPr lang="en-US"/>
          </a:p>
        </p:txBody>
      </p:sp>
    </p:spTree>
    <p:extLst>
      <p:ext uri="{BB962C8B-B14F-4D97-AF65-F5344CB8AC3E}">
        <p14:creationId xmlns:p14="http://schemas.microsoft.com/office/powerpoint/2010/main" val="27355827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需求捕获我们采用自悟的方式。如果我们是游戏的玩家，怎么样的设计会让我们感觉有趣并有意愿继续玩下去。</a:t>
            </a:r>
            <a:endParaRPr lang="en-US" altLang="zh-CN"/>
          </a:p>
          <a:p>
            <a:r>
              <a:rPr lang="zh-CN" altLang="en-US"/>
              <a:t>受众是热爱策略类游戏的玩家，而且着重面向北大学生。</a:t>
            </a:r>
            <a:endParaRPr lang="en-US" altLang="zh-CN"/>
          </a:p>
          <a:p>
            <a:endParaRPr lang="en-US" altLang="zh-CN"/>
          </a:p>
          <a:p>
            <a:endParaRPr lang="zh-CN" altLang="en-US"/>
          </a:p>
        </p:txBody>
      </p:sp>
      <p:sp>
        <p:nvSpPr>
          <p:cNvPr id="4" name="灯片编号占位符 3"/>
          <p:cNvSpPr>
            <a:spLocks noGrp="1"/>
          </p:cNvSpPr>
          <p:nvPr>
            <p:ph type="sldNum" sz="quarter" idx="10"/>
          </p:nvPr>
        </p:nvSpPr>
        <p:spPr/>
        <p:txBody>
          <a:bodyPr/>
          <a:lstStyle/>
          <a:p>
            <a:fld id="{EAE5E2CD-0269-4E02-9F96-6E43CD9EA63A}" type="slidenum">
              <a:rPr lang="zh-CN" altLang="en-US" smtClean="0"/>
              <a:t>20</a:t>
            </a:fld>
            <a:endParaRPr lang="zh-CN" altLang="en-US"/>
          </a:p>
        </p:txBody>
      </p:sp>
    </p:spTree>
    <p:extLst>
      <p:ext uri="{BB962C8B-B14F-4D97-AF65-F5344CB8AC3E}">
        <p14:creationId xmlns:p14="http://schemas.microsoft.com/office/powerpoint/2010/main" val="6968839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A6B00E-CD37-2E49-B9F4-2AEBB2C6D275}" type="slidenum">
              <a:rPr lang="en-US" smtClean="0"/>
              <a:t>8</a:t>
            </a:fld>
            <a:endParaRPr lang="en-US"/>
          </a:p>
        </p:txBody>
      </p:sp>
    </p:spTree>
    <p:extLst>
      <p:ext uri="{BB962C8B-B14F-4D97-AF65-F5344CB8AC3E}">
        <p14:creationId xmlns:p14="http://schemas.microsoft.com/office/powerpoint/2010/main" val="34019095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b="1" dirty="0">
                <a:effectLst/>
              </a:rPr>
              <a:t>独特的游戏背景</a:t>
            </a:r>
            <a:r>
              <a:rPr lang="zh-CN" altLang="en-US" dirty="0">
                <a:effectLst/>
              </a:rPr>
              <a:t>。据我们所知，没有策略</a:t>
            </a:r>
            <a:r>
              <a:rPr lang="en-US" altLang="zh-CN" dirty="0">
                <a:effectLst/>
              </a:rPr>
              <a:t>/</a:t>
            </a:r>
            <a:r>
              <a:rPr lang="zh-CN" altLang="en-US" dirty="0">
                <a:effectLst/>
              </a:rPr>
              <a:t>模拟经营类游戏曾经尝试模拟建设和发展一所中国大学的全过程，以中国大学为背景的游戏基本都是</a:t>
            </a:r>
            <a:r>
              <a:rPr lang="en-US" dirty="0">
                <a:effectLst/>
              </a:rPr>
              <a:t>AVG/</a:t>
            </a:r>
            <a:r>
              <a:rPr lang="en-US" dirty="0" err="1">
                <a:effectLst/>
              </a:rPr>
              <a:t>Galgame</a:t>
            </a:r>
            <a:r>
              <a:rPr lang="en-US" dirty="0">
                <a:effectLst/>
              </a:rPr>
              <a:t>。</a:t>
            </a:r>
            <a:r>
              <a:rPr lang="zh-CN" altLang="en-US" dirty="0">
                <a:effectLst/>
              </a:rPr>
              <a:t>因此，这个游戏能提供全新的独特体验。</a:t>
            </a:r>
          </a:p>
          <a:p>
            <a:r>
              <a:rPr lang="zh-CN" altLang="en-US" b="1" dirty="0">
                <a:effectLst/>
              </a:rPr>
              <a:t>“想着再来一回合，不知不觉就天亮了”</a:t>
            </a:r>
            <a:r>
              <a:rPr lang="zh-CN" altLang="en-US" dirty="0">
                <a:effectLst/>
              </a:rPr>
              <a:t>。正和诸如</a:t>
            </a:r>
            <a:r>
              <a:rPr lang="en-US" altLang="zh-CN" dirty="0">
                <a:effectLst/>
              </a:rPr>
              <a:t>《</a:t>
            </a:r>
            <a:r>
              <a:rPr lang="zh-CN" altLang="en-US" dirty="0">
                <a:effectLst/>
              </a:rPr>
              <a:t>文明</a:t>
            </a:r>
            <a:r>
              <a:rPr lang="en-US" altLang="zh-CN" dirty="0">
                <a:effectLst/>
              </a:rPr>
              <a:t>》</a:t>
            </a:r>
            <a:r>
              <a:rPr lang="zh-CN" altLang="en-US" dirty="0">
                <a:effectLst/>
              </a:rPr>
              <a:t>、</a:t>
            </a:r>
            <a:r>
              <a:rPr lang="en-US" altLang="zh-CN" dirty="0">
                <a:effectLst/>
              </a:rPr>
              <a:t>《</a:t>
            </a:r>
            <a:r>
              <a:rPr lang="zh-CN" altLang="en-US" dirty="0">
                <a:effectLst/>
              </a:rPr>
              <a:t>群星</a:t>
            </a:r>
            <a:r>
              <a:rPr lang="en-US" altLang="zh-CN" dirty="0">
                <a:effectLst/>
              </a:rPr>
              <a:t>》</a:t>
            </a:r>
            <a:r>
              <a:rPr lang="zh-CN" altLang="en-US" dirty="0">
                <a:effectLst/>
              </a:rPr>
              <a:t>这类策略游戏代表作一样，我们希望这个游戏能够通过设计大量相互重叠的短期目标和即时反馈，给玩家欲罢不能的游戏体验。</a:t>
            </a:r>
          </a:p>
          <a:p>
            <a:r>
              <a:rPr lang="zh-CN" altLang="en-US" b="1" dirty="0">
                <a:effectLst/>
              </a:rPr>
              <a:t>幽默的游戏叙事</a:t>
            </a:r>
            <a:r>
              <a:rPr lang="zh-CN" altLang="en-US" dirty="0">
                <a:effectLst/>
              </a:rPr>
              <a:t>。我们计划在游戏中添加大量的随机事件和“梗”，使人眼前一亮，捧腹大笑。</a:t>
            </a:r>
          </a:p>
          <a:p>
            <a:r>
              <a:rPr lang="zh-CN" altLang="en-US" b="1" dirty="0">
                <a:effectLst/>
              </a:rPr>
              <a:t>深刻的启发意义</a:t>
            </a:r>
            <a:r>
              <a:rPr lang="zh-CN" altLang="en-US" dirty="0">
                <a:effectLst/>
              </a:rPr>
              <a:t>。虽然做到这个也许有点难，但是我们希望玩家能够从中得到一些对于中国大学现实的启发，能让这个世界变好一点点（划掉）。</a:t>
            </a:r>
          </a:p>
          <a:p>
            <a:endParaRPr lang="en-US" dirty="0"/>
          </a:p>
        </p:txBody>
      </p:sp>
      <p:sp>
        <p:nvSpPr>
          <p:cNvPr id="4" name="Slide Number Placeholder 3"/>
          <p:cNvSpPr>
            <a:spLocks noGrp="1"/>
          </p:cNvSpPr>
          <p:nvPr>
            <p:ph type="sldNum" sz="quarter" idx="5"/>
          </p:nvPr>
        </p:nvSpPr>
        <p:spPr/>
        <p:txBody>
          <a:bodyPr/>
          <a:lstStyle/>
          <a:p>
            <a:fld id="{0EA6B00E-CD37-2E49-B9F4-2AEBB2C6D275}" type="slidenum">
              <a:rPr lang="en-US" smtClean="0"/>
              <a:t>9</a:t>
            </a:fld>
            <a:endParaRPr lang="en-US"/>
          </a:p>
        </p:txBody>
      </p:sp>
    </p:spTree>
    <p:extLst>
      <p:ext uri="{BB962C8B-B14F-4D97-AF65-F5344CB8AC3E}">
        <p14:creationId xmlns:p14="http://schemas.microsoft.com/office/powerpoint/2010/main" val="17163983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给玩家设定的游戏目标是建设一流大学，要达成这一目标玩家需要不断提升师生的生活质量和教学质量。</a:t>
            </a:r>
          </a:p>
        </p:txBody>
      </p:sp>
      <p:sp>
        <p:nvSpPr>
          <p:cNvPr id="4" name="灯片编号占位符 3"/>
          <p:cNvSpPr>
            <a:spLocks noGrp="1"/>
          </p:cNvSpPr>
          <p:nvPr>
            <p:ph type="sldNum" sz="quarter" idx="10"/>
          </p:nvPr>
        </p:nvSpPr>
        <p:spPr/>
        <p:txBody>
          <a:bodyPr/>
          <a:lstStyle/>
          <a:p>
            <a:fld id="{EAE5E2CD-0269-4E02-9F96-6E43CD9EA63A}" type="slidenum">
              <a:rPr lang="zh-CN" altLang="en-US" smtClean="0"/>
              <a:t>12</a:t>
            </a:fld>
            <a:endParaRPr lang="zh-CN" altLang="en-US"/>
          </a:p>
        </p:txBody>
      </p:sp>
    </p:spTree>
    <p:extLst>
      <p:ext uri="{BB962C8B-B14F-4D97-AF65-F5344CB8AC3E}">
        <p14:creationId xmlns:p14="http://schemas.microsoft.com/office/powerpoint/2010/main" val="36582852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这些项目我们计划通过满意度的形式体现，师生在校园中面临多种生活和学习上的需求 </a:t>
            </a:r>
            <a:r>
              <a:rPr lang="en-US" altLang="zh-CN"/>
              <a:t>[ppt]</a:t>
            </a: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a:t>这些需求也会相互影响。</a:t>
            </a:r>
            <a:r>
              <a:rPr lang="en-US" altLang="zh-CN"/>
              <a:t>【</a:t>
            </a:r>
            <a:r>
              <a:rPr lang="zh-CN" altLang="en-US"/>
              <a:t>。。。</a:t>
            </a:r>
            <a:r>
              <a:rPr lang="en-US" altLang="zh-CN"/>
              <a:t>】</a:t>
            </a:r>
          </a:p>
          <a:p>
            <a:endParaRPr lang="en-US" altLang="zh-CN"/>
          </a:p>
          <a:p>
            <a:r>
              <a:rPr lang="zh-CN" altLang="en-US"/>
              <a:t>玩家要设法</a:t>
            </a:r>
            <a:r>
              <a:rPr lang="zh-CN" altLang="en-US" b="1"/>
              <a:t>平衡，提高</a:t>
            </a:r>
            <a:r>
              <a:rPr lang="zh-CN" altLang="en-US"/>
              <a:t>师生的</a:t>
            </a:r>
            <a:r>
              <a:rPr lang="zh-CN" altLang="en-US" b="1"/>
              <a:t>满意度</a:t>
            </a:r>
            <a:r>
              <a:rPr lang="zh-CN" altLang="en-US"/>
              <a:t>。</a:t>
            </a:r>
            <a:endParaRPr lang="en-US" altLang="zh-CN"/>
          </a:p>
          <a:p>
            <a:r>
              <a:rPr lang="zh-CN" altLang="en-US"/>
              <a:t>我们打算设计递进的难度系统，例如用户一开始只需要保证学生的毕业率，后续则需要保证学生有一定的</a:t>
            </a:r>
            <a:r>
              <a:rPr lang="zh-CN" altLang="en-US" sz="1400"/>
              <a:t>学</a:t>
            </a:r>
            <a:r>
              <a:rPr lang="zh-CN" altLang="en-US"/>
              <a:t>术水平，且在生活各方面有较好的满意度。</a:t>
            </a:r>
            <a:endParaRPr lang="en-US" altLang="zh-CN"/>
          </a:p>
        </p:txBody>
      </p:sp>
      <p:sp>
        <p:nvSpPr>
          <p:cNvPr id="4" name="灯片编号占位符 3"/>
          <p:cNvSpPr>
            <a:spLocks noGrp="1"/>
          </p:cNvSpPr>
          <p:nvPr>
            <p:ph type="sldNum" sz="quarter" idx="10"/>
          </p:nvPr>
        </p:nvSpPr>
        <p:spPr/>
        <p:txBody>
          <a:bodyPr/>
          <a:lstStyle/>
          <a:p>
            <a:fld id="{EAE5E2CD-0269-4E02-9F96-6E43CD9EA63A}" type="slidenum">
              <a:rPr lang="zh-CN" altLang="en-US" smtClean="0"/>
              <a:t>14</a:t>
            </a:fld>
            <a:endParaRPr lang="zh-CN" altLang="en-US"/>
          </a:p>
        </p:txBody>
      </p:sp>
    </p:spTree>
    <p:extLst>
      <p:ext uri="{BB962C8B-B14F-4D97-AF65-F5344CB8AC3E}">
        <p14:creationId xmlns:p14="http://schemas.microsoft.com/office/powerpoint/2010/main" val="9500128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玩家可以通过建造和升级不同</a:t>
            </a:r>
            <a:r>
              <a:rPr lang="zh-CN" altLang="en-US" b="1"/>
              <a:t>建筑</a:t>
            </a:r>
            <a:r>
              <a:rPr lang="zh-CN" altLang="en-US"/>
              <a:t>来</a:t>
            </a:r>
            <a:r>
              <a:rPr lang="zh-CN" altLang="en-US" b="1"/>
              <a:t>满足</a:t>
            </a:r>
            <a:r>
              <a:rPr lang="zh-CN" altLang="en-US"/>
              <a:t>师生的需求。</a:t>
            </a:r>
            <a:endParaRPr lang="en-US" altLang="zh-CN"/>
          </a:p>
          <a:p>
            <a:r>
              <a:rPr lang="zh-CN" altLang="en-US"/>
              <a:t>可用于投入建设的经费也会与玩家当前的经营情况挂钩。</a:t>
            </a:r>
            <a:endParaRPr lang="en-US" altLang="zh-CN"/>
          </a:p>
          <a:p>
            <a:endParaRPr lang="en-US" altLang="zh-CN"/>
          </a:p>
          <a:p>
            <a:r>
              <a:rPr lang="zh-CN" altLang="en-US"/>
              <a:t>而且游戏要求玩家合理摆放建筑的位置，修理道路。如果摆放不合理，就会造成拥挤，产生负面效果。</a:t>
            </a:r>
            <a:endParaRPr lang="en-US" altLang="zh-CN"/>
          </a:p>
        </p:txBody>
      </p:sp>
      <p:sp>
        <p:nvSpPr>
          <p:cNvPr id="4" name="灯片编号占位符 3"/>
          <p:cNvSpPr>
            <a:spLocks noGrp="1"/>
          </p:cNvSpPr>
          <p:nvPr>
            <p:ph type="sldNum" sz="quarter" idx="10"/>
          </p:nvPr>
        </p:nvSpPr>
        <p:spPr/>
        <p:txBody>
          <a:bodyPr/>
          <a:lstStyle/>
          <a:p>
            <a:fld id="{EAE5E2CD-0269-4E02-9F96-6E43CD9EA63A}" type="slidenum">
              <a:rPr lang="zh-CN" altLang="en-US" smtClean="0"/>
              <a:t>16</a:t>
            </a:fld>
            <a:endParaRPr lang="zh-CN" altLang="en-US"/>
          </a:p>
        </p:txBody>
      </p:sp>
    </p:spTree>
    <p:extLst>
      <p:ext uri="{BB962C8B-B14F-4D97-AF65-F5344CB8AC3E}">
        <p14:creationId xmlns:p14="http://schemas.microsoft.com/office/powerpoint/2010/main" val="33698505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0"/>
            <a:r>
              <a:rPr lang="zh-CN" altLang="en-US"/>
              <a:t>游戏的目标：</a:t>
            </a:r>
          </a:p>
          <a:p>
            <a:pPr lvl="1"/>
            <a:r>
              <a:rPr lang="zh-CN" altLang="en-US"/>
              <a:t>让用户在游戏过程中体会到乐趣，并有兴趣继续玩下去。</a:t>
            </a:r>
          </a:p>
          <a:p>
            <a:pPr lvl="1"/>
            <a:r>
              <a:rPr lang="zh-CN" altLang="en-US"/>
              <a:t>而且我们希望加入一些北大的特色内容，能让玩家引起共鸣。</a:t>
            </a:r>
          </a:p>
          <a:p>
            <a:pPr lvl="0"/>
            <a:endParaRPr lang="en-US" altLang="zh-CN"/>
          </a:p>
          <a:p>
            <a:pPr lvl="0"/>
            <a:endParaRPr lang="zh-CN" altLang="en-US"/>
          </a:p>
        </p:txBody>
      </p:sp>
      <p:sp>
        <p:nvSpPr>
          <p:cNvPr id="4" name="灯片编号占位符 3"/>
          <p:cNvSpPr>
            <a:spLocks noGrp="1"/>
          </p:cNvSpPr>
          <p:nvPr>
            <p:ph type="sldNum" sz="quarter" idx="10"/>
          </p:nvPr>
        </p:nvSpPr>
        <p:spPr/>
        <p:txBody>
          <a:bodyPr/>
          <a:lstStyle/>
          <a:p>
            <a:fld id="{EAE5E2CD-0269-4E02-9F96-6E43CD9EA63A}" type="slidenum">
              <a:rPr lang="zh-CN" altLang="en-US" smtClean="0"/>
              <a:t>17</a:t>
            </a:fld>
            <a:endParaRPr lang="zh-CN" altLang="en-US"/>
          </a:p>
        </p:txBody>
      </p:sp>
    </p:spTree>
    <p:extLst>
      <p:ext uri="{BB962C8B-B14F-4D97-AF65-F5344CB8AC3E}">
        <p14:creationId xmlns:p14="http://schemas.microsoft.com/office/powerpoint/2010/main" val="33181902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50000"/>
              </a:lnSpc>
              <a:buFont typeface="Arial" panose="020B0604020202020204" pitchFamily="34" charset="0"/>
              <a:buChar char="•"/>
            </a:pPr>
            <a:r>
              <a:rPr lang="zh-CN" altLang="en-US" sz="1200"/>
              <a:t> 我们准备以网页游戏的形式来设计这个游戏，基于</a:t>
            </a:r>
            <a:r>
              <a:rPr lang="en-US" altLang="zh-CN" sz="1200"/>
              <a:t>Cocos</a:t>
            </a:r>
            <a:r>
              <a:rPr lang="zh-CN" altLang="en-US" sz="1200"/>
              <a:t> </a:t>
            </a:r>
            <a:r>
              <a:rPr lang="en-US" altLang="zh-CN" sz="1200"/>
              <a:t>Creator</a:t>
            </a:r>
            <a:r>
              <a:rPr lang="zh-CN" altLang="en-US" sz="1200"/>
              <a:t>框架实现。</a:t>
            </a:r>
            <a:endParaRPr lang="en-US" altLang="zh-CN" sz="1200"/>
          </a:p>
          <a:p>
            <a:pPr>
              <a:lnSpc>
                <a:spcPct val="150000"/>
              </a:lnSpc>
              <a:buFont typeface="Arial" panose="020B0604020202020204" pitchFamily="34" charset="0"/>
              <a:buChar char="•"/>
            </a:pPr>
            <a:r>
              <a:rPr lang="zh-CN" altLang="en-US" sz="1200"/>
              <a:t> 核心逻辑采用实时战略游戏框架，通过一个</a:t>
            </a:r>
            <a:r>
              <a:rPr lang="en-US" altLang="zh-CN" sz="1200"/>
              <a:t>loop</a:t>
            </a:r>
            <a:r>
              <a:rPr lang="zh-CN" altLang="en-US" sz="1200"/>
              <a:t>循环来模拟游戏时间的演进，在每次循环中进行类似的工作，如更新资源数值，道路拓扑结构等等。</a:t>
            </a:r>
            <a:endParaRPr lang="en-US" altLang="zh-CN" sz="1200"/>
          </a:p>
          <a:p>
            <a:pPr>
              <a:lnSpc>
                <a:spcPct val="150000"/>
              </a:lnSpc>
              <a:buFont typeface="Arial" panose="020B0604020202020204" pitchFamily="34" charset="0"/>
              <a:buChar char="•"/>
            </a:pPr>
            <a:r>
              <a:rPr lang="zh-CN" altLang="en-US" sz="1200"/>
              <a:t> 迭代式开发，从简单版本做起，降低开发风险。</a:t>
            </a:r>
            <a:endParaRPr lang="en-US" altLang="zh-CN" sz="1200"/>
          </a:p>
          <a:p>
            <a:endParaRPr lang="zh-CN" altLang="en-US"/>
          </a:p>
        </p:txBody>
      </p:sp>
      <p:sp>
        <p:nvSpPr>
          <p:cNvPr id="4" name="灯片编号占位符 3"/>
          <p:cNvSpPr>
            <a:spLocks noGrp="1"/>
          </p:cNvSpPr>
          <p:nvPr>
            <p:ph type="sldNum" sz="quarter" idx="10"/>
          </p:nvPr>
        </p:nvSpPr>
        <p:spPr/>
        <p:txBody>
          <a:bodyPr/>
          <a:lstStyle/>
          <a:p>
            <a:fld id="{EAE5E2CD-0269-4E02-9F96-6E43CD9EA63A}" type="slidenum">
              <a:rPr lang="zh-CN" altLang="en-US" smtClean="0"/>
              <a:t>18</a:t>
            </a:fld>
            <a:endParaRPr lang="zh-CN" altLang="en-US"/>
          </a:p>
        </p:txBody>
      </p:sp>
    </p:spTree>
    <p:extLst>
      <p:ext uri="{BB962C8B-B14F-4D97-AF65-F5344CB8AC3E}">
        <p14:creationId xmlns:p14="http://schemas.microsoft.com/office/powerpoint/2010/main" val="1424762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a:t>这是比较概括的需求描述。</a:t>
            </a:r>
          </a:p>
        </p:txBody>
      </p:sp>
      <p:sp>
        <p:nvSpPr>
          <p:cNvPr id="4" name="灯片编号占位符 3"/>
          <p:cNvSpPr>
            <a:spLocks noGrp="1"/>
          </p:cNvSpPr>
          <p:nvPr>
            <p:ph type="sldNum" sz="quarter" idx="10"/>
          </p:nvPr>
        </p:nvSpPr>
        <p:spPr/>
        <p:txBody>
          <a:bodyPr/>
          <a:lstStyle/>
          <a:p>
            <a:fld id="{EAE5E2CD-0269-4E02-9F96-6E43CD9EA63A}" type="slidenum">
              <a:rPr lang="zh-CN" altLang="en-US" smtClean="0"/>
              <a:t>19</a:t>
            </a:fld>
            <a:endParaRPr lang="zh-CN" altLang="en-US"/>
          </a:p>
        </p:txBody>
      </p:sp>
    </p:spTree>
    <p:extLst>
      <p:ext uri="{BB962C8B-B14F-4D97-AF65-F5344CB8AC3E}">
        <p14:creationId xmlns:p14="http://schemas.microsoft.com/office/powerpoint/2010/main" val="33599176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C4479B-C291-4B44-8B4E-43CCB0EE98E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89F0F52-1ABB-3F4A-8B58-AE736AFFB72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C1BF32A-6150-3345-913E-49DFBF362903}"/>
              </a:ext>
            </a:extLst>
          </p:cNvPr>
          <p:cNvSpPr>
            <a:spLocks noGrp="1"/>
          </p:cNvSpPr>
          <p:nvPr>
            <p:ph type="dt" sz="half" idx="10"/>
          </p:nvPr>
        </p:nvSpPr>
        <p:spPr/>
        <p:txBody>
          <a:bodyPr/>
          <a:lstStyle/>
          <a:p>
            <a:fld id="{2A44CF6A-2978-3949-A693-DE2A3EFDF573}" type="datetimeFigureOut">
              <a:rPr lang="en-US" smtClean="0"/>
              <a:t>10/17/19</a:t>
            </a:fld>
            <a:endParaRPr lang="en-US"/>
          </a:p>
        </p:txBody>
      </p:sp>
      <p:sp>
        <p:nvSpPr>
          <p:cNvPr id="5" name="Footer Placeholder 4">
            <a:extLst>
              <a:ext uri="{FF2B5EF4-FFF2-40B4-BE49-F238E27FC236}">
                <a16:creationId xmlns:a16="http://schemas.microsoft.com/office/drawing/2014/main" id="{DBB9183E-D79A-8840-8F93-91A26321AAB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A74B21B-ACB1-184A-B59A-9A06C74513D6}"/>
              </a:ext>
            </a:extLst>
          </p:cNvPr>
          <p:cNvSpPr>
            <a:spLocks noGrp="1"/>
          </p:cNvSpPr>
          <p:nvPr>
            <p:ph type="sldNum" sz="quarter" idx="12"/>
          </p:nvPr>
        </p:nvSpPr>
        <p:spPr/>
        <p:txBody>
          <a:bodyPr/>
          <a:lstStyle/>
          <a:p>
            <a:fld id="{28777B8B-3A67-2D49-A356-3F12FACF6D03}" type="slidenum">
              <a:rPr lang="en-US" smtClean="0"/>
              <a:t>‹#›</a:t>
            </a:fld>
            <a:endParaRPr lang="en-US"/>
          </a:p>
        </p:txBody>
      </p:sp>
    </p:spTree>
    <p:extLst>
      <p:ext uri="{BB962C8B-B14F-4D97-AF65-F5344CB8AC3E}">
        <p14:creationId xmlns:p14="http://schemas.microsoft.com/office/powerpoint/2010/main" val="2525759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79871E-61E9-804D-A04E-6D236DAF0A2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485F018-0FDB-F343-8853-DCCBCF7A717C}"/>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5750E04-192D-CE4E-83C9-649426DFB168}"/>
              </a:ext>
            </a:extLst>
          </p:cNvPr>
          <p:cNvSpPr>
            <a:spLocks noGrp="1"/>
          </p:cNvSpPr>
          <p:nvPr>
            <p:ph type="dt" sz="half" idx="10"/>
          </p:nvPr>
        </p:nvSpPr>
        <p:spPr/>
        <p:txBody>
          <a:bodyPr/>
          <a:lstStyle/>
          <a:p>
            <a:fld id="{2A44CF6A-2978-3949-A693-DE2A3EFDF573}" type="datetimeFigureOut">
              <a:rPr lang="en-US" smtClean="0"/>
              <a:t>10/17/19</a:t>
            </a:fld>
            <a:endParaRPr lang="en-US"/>
          </a:p>
        </p:txBody>
      </p:sp>
      <p:sp>
        <p:nvSpPr>
          <p:cNvPr id="5" name="Footer Placeholder 4">
            <a:extLst>
              <a:ext uri="{FF2B5EF4-FFF2-40B4-BE49-F238E27FC236}">
                <a16:creationId xmlns:a16="http://schemas.microsoft.com/office/drawing/2014/main" id="{C82049E9-A907-FD48-A5D0-B98E073DBEA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28F1068-A05D-484A-9672-1F4BD5B8D8C3}"/>
              </a:ext>
            </a:extLst>
          </p:cNvPr>
          <p:cNvSpPr>
            <a:spLocks noGrp="1"/>
          </p:cNvSpPr>
          <p:nvPr>
            <p:ph type="sldNum" sz="quarter" idx="12"/>
          </p:nvPr>
        </p:nvSpPr>
        <p:spPr/>
        <p:txBody>
          <a:bodyPr/>
          <a:lstStyle/>
          <a:p>
            <a:fld id="{28777B8B-3A67-2D49-A356-3F12FACF6D03}" type="slidenum">
              <a:rPr lang="en-US" smtClean="0"/>
              <a:t>‹#›</a:t>
            </a:fld>
            <a:endParaRPr lang="en-US"/>
          </a:p>
        </p:txBody>
      </p:sp>
    </p:spTree>
    <p:extLst>
      <p:ext uri="{BB962C8B-B14F-4D97-AF65-F5344CB8AC3E}">
        <p14:creationId xmlns:p14="http://schemas.microsoft.com/office/powerpoint/2010/main" val="2449239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C4ED931-301B-6043-AFAD-6AE9892AB5A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C0DD26E-6960-254C-931D-BDB5DCA18CCC}"/>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2D7D0B4-A2E0-9B46-8750-201DA93A879F}"/>
              </a:ext>
            </a:extLst>
          </p:cNvPr>
          <p:cNvSpPr>
            <a:spLocks noGrp="1"/>
          </p:cNvSpPr>
          <p:nvPr>
            <p:ph type="dt" sz="half" idx="10"/>
          </p:nvPr>
        </p:nvSpPr>
        <p:spPr/>
        <p:txBody>
          <a:bodyPr/>
          <a:lstStyle/>
          <a:p>
            <a:fld id="{2A44CF6A-2978-3949-A693-DE2A3EFDF573}" type="datetimeFigureOut">
              <a:rPr lang="en-US" smtClean="0"/>
              <a:t>10/17/19</a:t>
            </a:fld>
            <a:endParaRPr lang="en-US"/>
          </a:p>
        </p:txBody>
      </p:sp>
      <p:sp>
        <p:nvSpPr>
          <p:cNvPr id="5" name="Footer Placeholder 4">
            <a:extLst>
              <a:ext uri="{FF2B5EF4-FFF2-40B4-BE49-F238E27FC236}">
                <a16:creationId xmlns:a16="http://schemas.microsoft.com/office/drawing/2014/main" id="{64C69168-66A6-7145-9A8D-B7420FFC107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14AB138-03DA-8A4E-95DB-43F4A35AB527}"/>
              </a:ext>
            </a:extLst>
          </p:cNvPr>
          <p:cNvSpPr>
            <a:spLocks noGrp="1"/>
          </p:cNvSpPr>
          <p:nvPr>
            <p:ph type="sldNum" sz="quarter" idx="12"/>
          </p:nvPr>
        </p:nvSpPr>
        <p:spPr/>
        <p:txBody>
          <a:bodyPr/>
          <a:lstStyle/>
          <a:p>
            <a:fld id="{28777B8B-3A67-2D49-A356-3F12FACF6D03}" type="slidenum">
              <a:rPr lang="en-US" smtClean="0"/>
              <a:t>‹#›</a:t>
            </a:fld>
            <a:endParaRPr lang="en-US"/>
          </a:p>
        </p:txBody>
      </p:sp>
    </p:spTree>
    <p:extLst>
      <p:ext uri="{BB962C8B-B14F-4D97-AF65-F5344CB8AC3E}">
        <p14:creationId xmlns:p14="http://schemas.microsoft.com/office/powerpoint/2010/main" val="1526869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EF78B2-3E1C-D649-8DFA-BBACA8D85E2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83FA327-D681-E642-8A2A-D87A6CF62961}"/>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EFFE6F6-48D3-5F41-B668-8C556FD2F538}"/>
              </a:ext>
            </a:extLst>
          </p:cNvPr>
          <p:cNvSpPr>
            <a:spLocks noGrp="1"/>
          </p:cNvSpPr>
          <p:nvPr>
            <p:ph type="dt" sz="half" idx="10"/>
          </p:nvPr>
        </p:nvSpPr>
        <p:spPr/>
        <p:txBody>
          <a:bodyPr/>
          <a:lstStyle/>
          <a:p>
            <a:fld id="{2A44CF6A-2978-3949-A693-DE2A3EFDF573}" type="datetimeFigureOut">
              <a:rPr lang="en-US" smtClean="0"/>
              <a:t>10/17/19</a:t>
            </a:fld>
            <a:endParaRPr lang="en-US"/>
          </a:p>
        </p:txBody>
      </p:sp>
      <p:sp>
        <p:nvSpPr>
          <p:cNvPr id="5" name="Footer Placeholder 4">
            <a:extLst>
              <a:ext uri="{FF2B5EF4-FFF2-40B4-BE49-F238E27FC236}">
                <a16:creationId xmlns:a16="http://schemas.microsoft.com/office/drawing/2014/main" id="{8B132CF5-695C-9140-A194-BB2AC785499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8B5F2C-77D7-0547-AD73-469AC67DF095}"/>
              </a:ext>
            </a:extLst>
          </p:cNvPr>
          <p:cNvSpPr>
            <a:spLocks noGrp="1"/>
          </p:cNvSpPr>
          <p:nvPr>
            <p:ph type="sldNum" sz="quarter" idx="12"/>
          </p:nvPr>
        </p:nvSpPr>
        <p:spPr/>
        <p:txBody>
          <a:bodyPr/>
          <a:lstStyle/>
          <a:p>
            <a:fld id="{28777B8B-3A67-2D49-A356-3F12FACF6D03}" type="slidenum">
              <a:rPr lang="en-US" smtClean="0"/>
              <a:t>‹#›</a:t>
            </a:fld>
            <a:endParaRPr lang="en-US"/>
          </a:p>
        </p:txBody>
      </p:sp>
    </p:spTree>
    <p:extLst>
      <p:ext uri="{BB962C8B-B14F-4D97-AF65-F5344CB8AC3E}">
        <p14:creationId xmlns:p14="http://schemas.microsoft.com/office/powerpoint/2010/main" val="3318980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0F02A5-2E49-6948-ABC2-59295526703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B0FE160-FBAB-A54B-8A84-3CF01EC48D3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65E83A46-41F9-2348-9D25-9E0BD2AE32C3}"/>
              </a:ext>
            </a:extLst>
          </p:cNvPr>
          <p:cNvSpPr>
            <a:spLocks noGrp="1"/>
          </p:cNvSpPr>
          <p:nvPr>
            <p:ph type="dt" sz="half" idx="10"/>
          </p:nvPr>
        </p:nvSpPr>
        <p:spPr/>
        <p:txBody>
          <a:bodyPr/>
          <a:lstStyle/>
          <a:p>
            <a:fld id="{2A44CF6A-2978-3949-A693-DE2A3EFDF573}" type="datetimeFigureOut">
              <a:rPr lang="en-US" smtClean="0"/>
              <a:t>10/17/19</a:t>
            </a:fld>
            <a:endParaRPr lang="en-US"/>
          </a:p>
        </p:txBody>
      </p:sp>
      <p:sp>
        <p:nvSpPr>
          <p:cNvPr id="5" name="Footer Placeholder 4">
            <a:extLst>
              <a:ext uri="{FF2B5EF4-FFF2-40B4-BE49-F238E27FC236}">
                <a16:creationId xmlns:a16="http://schemas.microsoft.com/office/drawing/2014/main" id="{00032F4E-A35F-0546-9BF3-B02E47D6FC6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1C01562-D00B-9044-A91B-8F0A27D7D733}"/>
              </a:ext>
            </a:extLst>
          </p:cNvPr>
          <p:cNvSpPr>
            <a:spLocks noGrp="1"/>
          </p:cNvSpPr>
          <p:nvPr>
            <p:ph type="sldNum" sz="quarter" idx="12"/>
          </p:nvPr>
        </p:nvSpPr>
        <p:spPr/>
        <p:txBody>
          <a:bodyPr/>
          <a:lstStyle/>
          <a:p>
            <a:fld id="{28777B8B-3A67-2D49-A356-3F12FACF6D03}" type="slidenum">
              <a:rPr lang="en-US" smtClean="0"/>
              <a:t>‹#›</a:t>
            </a:fld>
            <a:endParaRPr lang="en-US"/>
          </a:p>
        </p:txBody>
      </p:sp>
    </p:spTree>
    <p:extLst>
      <p:ext uri="{BB962C8B-B14F-4D97-AF65-F5344CB8AC3E}">
        <p14:creationId xmlns:p14="http://schemas.microsoft.com/office/powerpoint/2010/main" val="6171476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1F5CD-3CC3-FA44-B4AB-50B6F2AF1CC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B6B61BF-CE60-1A42-9AA2-2172A03F48A2}"/>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F601E6F-D3C1-C94B-AA25-13DA26D00ABB}"/>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6C71699-5A0A-634E-B9F8-FBB9D59FE152}"/>
              </a:ext>
            </a:extLst>
          </p:cNvPr>
          <p:cNvSpPr>
            <a:spLocks noGrp="1"/>
          </p:cNvSpPr>
          <p:nvPr>
            <p:ph type="dt" sz="half" idx="10"/>
          </p:nvPr>
        </p:nvSpPr>
        <p:spPr/>
        <p:txBody>
          <a:bodyPr/>
          <a:lstStyle/>
          <a:p>
            <a:fld id="{2A44CF6A-2978-3949-A693-DE2A3EFDF573}" type="datetimeFigureOut">
              <a:rPr lang="en-US" smtClean="0"/>
              <a:t>10/17/19</a:t>
            </a:fld>
            <a:endParaRPr lang="en-US"/>
          </a:p>
        </p:txBody>
      </p:sp>
      <p:sp>
        <p:nvSpPr>
          <p:cNvPr id="6" name="Footer Placeholder 5">
            <a:extLst>
              <a:ext uri="{FF2B5EF4-FFF2-40B4-BE49-F238E27FC236}">
                <a16:creationId xmlns:a16="http://schemas.microsoft.com/office/drawing/2014/main" id="{1BD5AC74-9D26-2E4E-8E37-10B5936263F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2DD1D54-36B9-9848-8B9B-7BB6D84E2C1E}"/>
              </a:ext>
            </a:extLst>
          </p:cNvPr>
          <p:cNvSpPr>
            <a:spLocks noGrp="1"/>
          </p:cNvSpPr>
          <p:nvPr>
            <p:ph type="sldNum" sz="quarter" idx="12"/>
          </p:nvPr>
        </p:nvSpPr>
        <p:spPr/>
        <p:txBody>
          <a:bodyPr/>
          <a:lstStyle/>
          <a:p>
            <a:fld id="{28777B8B-3A67-2D49-A356-3F12FACF6D03}" type="slidenum">
              <a:rPr lang="en-US" smtClean="0"/>
              <a:t>‹#›</a:t>
            </a:fld>
            <a:endParaRPr lang="en-US"/>
          </a:p>
        </p:txBody>
      </p:sp>
    </p:spTree>
    <p:extLst>
      <p:ext uri="{BB962C8B-B14F-4D97-AF65-F5344CB8AC3E}">
        <p14:creationId xmlns:p14="http://schemas.microsoft.com/office/powerpoint/2010/main" val="32697757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BA3538-9E4D-224A-BB67-C15DC13EE9E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D9BAF6C-5D0C-A04C-8E11-2D539CFB445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B6173416-03F8-E24A-A1A6-8D5B4887C9A9}"/>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D61A927-E3C4-4749-8893-307A137BFC9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2207AA38-A59A-0F4A-8907-691B7C99B5AF}"/>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C27A35E-BAF5-6A43-A130-E56A36D30A37}"/>
              </a:ext>
            </a:extLst>
          </p:cNvPr>
          <p:cNvSpPr>
            <a:spLocks noGrp="1"/>
          </p:cNvSpPr>
          <p:nvPr>
            <p:ph type="dt" sz="half" idx="10"/>
          </p:nvPr>
        </p:nvSpPr>
        <p:spPr/>
        <p:txBody>
          <a:bodyPr/>
          <a:lstStyle/>
          <a:p>
            <a:fld id="{2A44CF6A-2978-3949-A693-DE2A3EFDF573}" type="datetimeFigureOut">
              <a:rPr lang="en-US" smtClean="0"/>
              <a:t>10/17/19</a:t>
            </a:fld>
            <a:endParaRPr lang="en-US"/>
          </a:p>
        </p:txBody>
      </p:sp>
      <p:sp>
        <p:nvSpPr>
          <p:cNvPr id="8" name="Footer Placeholder 7">
            <a:extLst>
              <a:ext uri="{FF2B5EF4-FFF2-40B4-BE49-F238E27FC236}">
                <a16:creationId xmlns:a16="http://schemas.microsoft.com/office/drawing/2014/main" id="{3698C818-88F2-D543-BA15-D32DFB74476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76F9A34-AC68-224F-A2C3-3C6E4C312EDD}"/>
              </a:ext>
            </a:extLst>
          </p:cNvPr>
          <p:cNvSpPr>
            <a:spLocks noGrp="1"/>
          </p:cNvSpPr>
          <p:nvPr>
            <p:ph type="sldNum" sz="quarter" idx="12"/>
          </p:nvPr>
        </p:nvSpPr>
        <p:spPr/>
        <p:txBody>
          <a:bodyPr/>
          <a:lstStyle/>
          <a:p>
            <a:fld id="{28777B8B-3A67-2D49-A356-3F12FACF6D03}" type="slidenum">
              <a:rPr lang="en-US" smtClean="0"/>
              <a:t>‹#›</a:t>
            </a:fld>
            <a:endParaRPr lang="en-US"/>
          </a:p>
        </p:txBody>
      </p:sp>
    </p:spTree>
    <p:extLst>
      <p:ext uri="{BB962C8B-B14F-4D97-AF65-F5344CB8AC3E}">
        <p14:creationId xmlns:p14="http://schemas.microsoft.com/office/powerpoint/2010/main" val="4258841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B892D-5350-6641-B202-02CC3B02D22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9E4A35C-106A-D74A-A897-33443E751070}"/>
              </a:ext>
            </a:extLst>
          </p:cNvPr>
          <p:cNvSpPr>
            <a:spLocks noGrp="1"/>
          </p:cNvSpPr>
          <p:nvPr>
            <p:ph type="dt" sz="half" idx="10"/>
          </p:nvPr>
        </p:nvSpPr>
        <p:spPr/>
        <p:txBody>
          <a:bodyPr/>
          <a:lstStyle/>
          <a:p>
            <a:fld id="{2A44CF6A-2978-3949-A693-DE2A3EFDF573}" type="datetimeFigureOut">
              <a:rPr lang="en-US" smtClean="0"/>
              <a:t>10/17/19</a:t>
            </a:fld>
            <a:endParaRPr lang="en-US"/>
          </a:p>
        </p:txBody>
      </p:sp>
      <p:sp>
        <p:nvSpPr>
          <p:cNvPr id="4" name="Footer Placeholder 3">
            <a:extLst>
              <a:ext uri="{FF2B5EF4-FFF2-40B4-BE49-F238E27FC236}">
                <a16:creationId xmlns:a16="http://schemas.microsoft.com/office/drawing/2014/main" id="{3B793877-3B67-3E43-9CBA-01BB8B3A095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4660A84-D854-614A-8764-B8F1B56E5AB2}"/>
              </a:ext>
            </a:extLst>
          </p:cNvPr>
          <p:cNvSpPr>
            <a:spLocks noGrp="1"/>
          </p:cNvSpPr>
          <p:nvPr>
            <p:ph type="sldNum" sz="quarter" idx="12"/>
          </p:nvPr>
        </p:nvSpPr>
        <p:spPr/>
        <p:txBody>
          <a:bodyPr/>
          <a:lstStyle/>
          <a:p>
            <a:fld id="{28777B8B-3A67-2D49-A356-3F12FACF6D03}" type="slidenum">
              <a:rPr lang="en-US" smtClean="0"/>
              <a:t>‹#›</a:t>
            </a:fld>
            <a:endParaRPr lang="en-US"/>
          </a:p>
        </p:txBody>
      </p:sp>
    </p:spTree>
    <p:extLst>
      <p:ext uri="{BB962C8B-B14F-4D97-AF65-F5344CB8AC3E}">
        <p14:creationId xmlns:p14="http://schemas.microsoft.com/office/powerpoint/2010/main" val="3695825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45F0BC5-9273-2645-A1A1-AC7A9A0C739E}"/>
              </a:ext>
            </a:extLst>
          </p:cNvPr>
          <p:cNvSpPr>
            <a:spLocks noGrp="1"/>
          </p:cNvSpPr>
          <p:nvPr>
            <p:ph type="dt" sz="half" idx="10"/>
          </p:nvPr>
        </p:nvSpPr>
        <p:spPr/>
        <p:txBody>
          <a:bodyPr/>
          <a:lstStyle/>
          <a:p>
            <a:fld id="{2A44CF6A-2978-3949-A693-DE2A3EFDF573}" type="datetimeFigureOut">
              <a:rPr lang="en-US" smtClean="0"/>
              <a:t>10/17/19</a:t>
            </a:fld>
            <a:endParaRPr lang="en-US"/>
          </a:p>
        </p:txBody>
      </p:sp>
      <p:sp>
        <p:nvSpPr>
          <p:cNvPr id="3" name="Footer Placeholder 2">
            <a:extLst>
              <a:ext uri="{FF2B5EF4-FFF2-40B4-BE49-F238E27FC236}">
                <a16:creationId xmlns:a16="http://schemas.microsoft.com/office/drawing/2014/main" id="{29D5A289-EB80-A040-858A-989040C61F1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9F2F719-B67B-1648-849E-94BB43BB2BA7}"/>
              </a:ext>
            </a:extLst>
          </p:cNvPr>
          <p:cNvSpPr>
            <a:spLocks noGrp="1"/>
          </p:cNvSpPr>
          <p:nvPr>
            <p:ph type="sldNum" sz="quarter" idx="12"/>
          </p:nvPr>
        </p:nvSpPr>
        <p:spPr/>
        <p:txBody>
          <a:bodyPr/>
          <a:lstStyle/>
          <a:p>
            <a:fld id="{28777B8B-3A67-2D49-A356-3F12FACF6D03}" type="slidenum">
              <a:rPr lang="en-US" smtClean="0"/>
              <a:t>‹#›</a:t>
            </a:fld>
            <a:endParaRPr lang="en-US"/>
          </a:p>
        </p:txBody>
      </p:sp>
    </p:spTree>
    <p:extLst>
      <p:ext uri="{BB962C8B-B14F-4D97-AF65-F5344CB8AC3E}">
        <p14:creationId xmlns:p14="http://schemas.microsoft.com/office/powerpoint/2010/main" val="41371487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CEFA7-A6CE-DC45-AE6B-8EBEA1B9A49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0B0F80A-C8EE-D241-B209-6191E6DD33D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3077EED-E7F2-C54C-A153-EC8A707543B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5F42BFD-BD30-A64D-B536-C754F07A7027}"/>
              </a:ext>
            </a:extLst>
          </p:cNvPr>
          <p:cNvSpPr>
            <a:spLocks noGrp="1"/>
          </p:cNvSpPr>
          <p:nvPr>
            <p:ph type="dt" sz="half" idx="10"/>
          </p:nvPr>
        </p:nvSpPr>
        <p:spPr/>
        <p:txBody>
          <a:bodyPr/>
          <a:lstStyle/>
          <a:p>
            <a:fld id="{2A44CF6A-2978-3949-A693-DE2A3EFDF573}" type="datetimeFigureOut">
              <a:rPr lang="en-US" smtClean="0"/>
              <a:t>10/17/19</a:t>
            </a:fld>
            <a:endParaRPr lang="en-US"/>
          </a:p>
        </p:txBody>
      </p:sp>
      <p:sp>
        <p:nvSpPr>
          <p:cNvPr id="6" name="Footer Placeholder 5">
            <a:extLst>
              <a:ext uri="{FF2B5EF4-FFF2-40B4-BE49-F238E27FC236}">
                <a16:creationId xmlns:a16="http://schemas.microsoft.com/office/drawing/2014/main" id="{01CC2640-27E3-D449-9B94-019CCFF8A96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58322C7-28A4-174E-9D3E-94938EF02384}"/>
              </a:ext>
            </a:extLst>
          </p:cNvPr>
          <p:cNvSpPr>
            <a:spLocks noGrp="1"/>
          </p:cNvSpPr>
          <p:nvPr>
            <p:ph type="sldNum" sz="quarter" idx="12"/>
          </p:nvPr>
        </p:nvSpPr>
        <p:spPr/>
        <p:txBody>
          <a:bodyPr/>
          <a:lstStyle/>
          <a:p>
            <a:fld id="{28777B8B-3A67-2D49-A356-3F12FACF6D03}" type="slidenum">
              <a:rPr lang="en-US" smtClean="0"/>
              <a:t>‹#›</a:t>
            </a:fld>
            <a:endParaRPr lang="en-US"/>
          </a:p>
        </p:txBody>
      </p:sp>
    </p:spTree>
    <p:extLst>
      <p:ext uri="{BB962C8B-B14F-4D97-AF65-F5344CB8AC3E}">
        <p14:creationId xmlns:p14="http://schemas.microsoft.com/office/powerpoint/2010/main" val="524598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96E72-E98C-9049-B16D-088DD050034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161545D-D493-2142-8E9E-9374DE30CE2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4C0F977-EEFF-0E46-99DC-AA65AC92942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BAE2EB4-DF26-614F-A426-C0D35D19673F}"/>
              </a:ext>
            </a:extLst>
          </p:cNvPr>
          <p:cNvSpPr>
            <a:spLocks noGrp="1"/>
          </p:cNvSpPr>
          <p:nvPr>
            <p:ph type="dt" sz="half" idx="10"/>
          </p:nvPr>
        </p:nvSpPr>
        <p:spPr/>
        <p:txBody>
          <a:bodyPr/>
          <a:lstStyle/>
          <a:p>
            <a:fld id="{2A44CF6A-2978-3949-A693-DE2A3EFDF573}" type="datetimeFigureOut">
              <a:rPr lang="en-US" smtClean="0"/>
              <a:t>10/17/19</a:t>
            </a:fld>
            <a:endParaRPr lang="en-US"/>
          </a:p>
        </p:txBody>
      </p:sp>
      <p:sp>
        <p:nvSpPr>
          <p:cNvPr id="6" name="Footer Placeholder 5">
            <a:extLst>
              <a:ext uri="{FF2B5EF4-FFF2-40B4-BE49-F238E27FC236}">
                <a16:creationId xmlns:a16="http://schemas.microsoft.com/office/drawing/2014/main" id="{8E7ED30A-27E6-2B4B-AECA-61792092327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FA84C65-8728-C14D-B95A-E70DE43BCE6F}"/>
              </a:ext>
            </a:extLst>
          </p:cNvPr>
          <p:cNvSpPr>
            <a:spLocks noGrp="1"/>
          </p:cNvSpPr>
          <p:nvPr>
            <p:ph type="sldNum" sz="quarter" idx="12"/>
          </p:nvPr>
        </p:nvSpPr>
        <p:spPr/>
        <p:txBody>
          <a:bodyPr/>
          <a:lstStyle/>
          <a:p>
            <a:fld id="{28777B8B-3A67-2D49-A356-3F12FACF6D03}" type="slidenum">
              <a:rPr lang="en-US" smtClean="0"/>
              <a:t>‹#›</a:t>
            </a:fld>
            <a:endParaRPr lang="en-US"/>
          </a:p>
        </p:txBody>
      </p:sp>
    </p:spTree>
    <p:extLst>
      <p:ext uri="{BB962C8B-B14F-4D97-AF65-F5344CB8AC3E}">
        <p14:creationId xmlns:p14="http://schemas.microsoft.com/office/powerpoint/2010/main" val="12745859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0950DB8-A00A-D04D-B90D-82DC93F6556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C39A384-D254-9044-8A8D-D776D9CCA52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4EA16E-5EFF-824A-9073-1838D9EE6FD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A44CF6A-2978-3949-A693-DE2A3EFDF573}" type="datetimeFigureOut">
              <a:rPr lang="en-US" smtClean="0"/>
              <a:t>10/17/19</a:t>
            </a:fld>
            <a:endParaRPr lang="en-US"/>
          </a:p>
        </p:txBody>
      </p:sp>
      <p:sp>
        <p:nvSpPr>
          <p:cNvPr id="5" name="Footer Placeholder 4">
            <a:extLst>
              <a:ext uri="{FF2B5EF4-FFF2-40B4-BE49-F238E27FC236}">
                <a16:creationId xmlns:a16="http://schemas.microsoft.com/office/drawing/2014/main" id="{8F516E63-25F7-DD46-93E2-A590A83DD6C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B1D0D60-5D3E-D249-A07A-BB675A5F9B6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8777B8B-3A67-2D49-A356-3F12FACF6D03}" type="slidenum">
              <a:rPr lang="en-US" smtClean="0"/>
              <a:t>‹#›</a:t>
            </a:fld>
            <a:endParaRPr lang="en-US"/>
          </a:p>
        </p:txBody>
      </p:sp>
    </p:spTree>
    <p:extLst>
      <p:ext uri="{BB962C8B-B14F-4D97-AF65-F5344CB8AC3E}">
        <p14:creationId xmlns:p14="http://schemas.microsoft.com/office/powerpoint/2010/main" val="8200000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image" Target="../media/image22.tiff"/><Relationship Id="rId1" Type="http://schemas.openxmlformats.org/officeDocument/2006/relationships/slideLayout" Target="../slideLayouts/slideLayout2.xml"/><Relationship Id="rId4" Type="http://schemas.openxmlformats.org/officeDocument/2006/relationships/image" Target="../media/image24.tif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hyperlink" Target="https://en.wikipedia.org/wiki/Decision_tree" TargetMode="External"/><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hyperlink" Target="https://en.wikipedia.org/wiki/Situational_awareness"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4.tiff"/><Relationship Id="rId13" Type="http://schemas.openxmlformats.org/officeDocument/2006/relationships/image" Target="../media/image19.tiff"/><Relationship Id="rId3" Type="http://schemas.openxmlformats.org/officeDocument/2006/relationships/image" Target="../media/image9.tiff"/><Relationship Id="rId7" Type="http://schemas.openxmlformats.org/officeDocument/2006/relationships/image" Target="../media/image13.tiff"/><Relationship Id="rId12" Type="http://schemas.openxmlformats.org/officeDocument/2006/relationships/image" Target="../media/image18.tiff"/><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image" Target="../media/image12.tiff"/><Relationship Id="rId11" Type="http://schemas.openxmlformats.org/officeDocument/2006/relationships/image" Target="../media/image17.tiff"/><Relationship Id="rId5" Type="http://schemas.openxmlformats.org/officeDocument/2006/relationships/image" Target="../media/image11.tiff"/><Relationship Id="rId15" Type="http://schemas.openxmlformats.org/officeDocument/2006/relationships/image" Target="../media/image21.tiff"/><Relationship Id="rId10" Type="http://schemas.openxmlformats.org/officeDocument/2006/relationships/image" Target="../media/image16.tiff"/><Relationship Id="rId4" Type="http://schemas.openxmlformats.org/officeDocument/2006/relationships/image" Target="../media/image10.tiff"/><Relationship Id="rId9" Type="http://schemas.openxmlformats.org/officeDocument/2006/relationships/image" Target="../media/image15.tiff"/><Relationship Id="rId14" Type="http://schemas.openxmlformats.org/officeDocument/2006/relationships/image" Target="../media/image20.tiff"/></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183612-9D43-914A-9BD0-ACF46F8A7BF8}"/>
              </a:ext>
            </a:extLst>
          </p:cNvPr>
          <p:cNvSpPr>
            <a:spLocks noGrp="1"/>
          </p:cNvSpPr>
          <p:nvPr>
            <p:ph type="ctrTitle"/>
          </p:nvPr>
        </p:nvSpPr>
        <p:spPr>
          <a:xfrm>
            <a:off x="1524000" y="1028579"/>
            <a:ext cx="9144000" cy="2387600"/>
          </a:xfrm>
        </p:spPr>
        <p:txBody>
          <a:bodyPr>
            <a:normAutofit/>
          </a:bodyPr>
          <a:lstStyle/>
          <a:p>
            <a:pPr>
              <a:lnSpc>
                <a:spcPct val="100000"/>
              </a:lnSpc>
            </a:pPr>
            <a:r>
              <a:rPr lang="en-US" altLang="zh-CN" sz="5400" dirty="0">
                <a:latin typeface="+mj-ea"/>
              </a:rPr>
              <a:t>Project:</a:t>
            </a:r>
            <a:r>
              <a:rPr lang="zh-CN" altLang="en-US" sz="5400" dirty="0">
                <a:latin typeface="+mj-ea"/>
              </a:rPr>
              <a:t> </a:t>
            </a:r>
            <a:r>
              <a:rPr lang="en-US" altLang="zh-CN" sz="5400" dirty="0">
                <a:latin typeface="+mj-ea"/>
              </a:rPr>
              <a:t>University Sim</a:t>
            </a:r>
            <a:endParaRPr lang="en-US" sz="4400" dirty="0"/>
          </a:p>
        </p:txBody>
      </p:sp>
      <p:sp>
        <p:nvSpPr>
          <p:cNvPr id="3" name="Subtitle 2">
            <a:extLst>
              <a:ext uri="{FF2B5EF4-FFF2-40B4-BE49-F238E27FC236}">
                <a16:creationId xmlns:a16="http://schemas.microsoft.com/office/drawing/2014/main" id="{49B0B0C9-8D87-6441-A8CA-9186BB9E6544}"/>
              </a:ext>
            </a:extLst>
          </p:cNvPr>
          <p:cNvSpPr>
            <a:spLocks noGrp="1"/>
          </p:cNvSpPr>
          <p:nvPr>
            <p:ph type="subTitle" idx="1"/>
          </p:nvPr>
        </p:nvSpPr>
        <p:spPr>
          <a:xfrm>
            <a:off x="1524000" y="3509963"/>
            <a:ext cx="9144000" cy="1655762"/>
          </a:xfrm>
        </p:spPr>
        <p:txBody>
          <a:bodyPr/>
          <a:lstStyle/>
          <a:p>
            <a:r>
              <a:rPr lang="en-US" altLang="zh-CN" sz="3600" dirty="0">
                <a:solidFill>
                  <a:prstClr val="black"/>
                </a:solidFill>
                <a:latin typeface="Calibri Light" panose="020F0302020204030204"/>
                <a:ea typeface="等线 Light" panose="02010600030101010101" pitchFamily="2" charset="-122"/>
                <a:cs typeface="+mj-cs"/>
              </a:rPr>
              <a:t>《</a:t>
            </a:r>
            <a:r>
              <a:rPr lang="zh-CN" altLang="en-US" sz="3600" dirty="0">
                <a:solidFill>
                  <a:prstClr val="black"/>
                </a:solidFill>
                <a:latin typeface="Calibri Light" panose="020F0302020204030204"/>
                <a:ea typeface="等线 Light" panose="02010600030101010101" pitchFamily="2" charset="-122"/>
                <a:cs typeface="+mj-cs"/>
              </a:rPr>
              <a:t>软件工程实习</a:t>
            </a:r>
            <a:r>
              <a:rPr lang="en-US" altLang="zh-CN" sz="3600" dirty="0">
                <a:solidFill>
                  <a:prstClr val="black"/>
                </a:solidFill>
                <a:latin typeface="Calibri Light" panose="020F0302020204030204"/>
                <a:ea typeface="等线 Light" panose="02010600030101010101" pitchFamily="2" charset="-122"/>
                <a:cs typeface="+mj-cs"/>
              </a:rPr>
              <a:t>》</a:t>
            </a:r>
            <a:r>
              <a:rPr lang="zh-CN" altLang="en-US" sz="3600" dirty="0">
                <a:solidFill>
                  <a:prstClr val="black"/>
                </a:solidFill>
                <a:latin typeface="Calibri Light" panose="020F0302020204030204"/>
                <a:ea typeface="等线 Light" panose="02010600030101010101" pitchFamily="2" charset="-122"/>
                <a:cs typeface="+mj-cs"/>
              </a:rPr>
              <a:t>第一次课程实践报告</a:t>
            </a:r>
            <a:endParaRPr lang="en-US" altLang="zh-CN" sz="3600" dirty="0">
              <a:solidFill>
                <a:prstClr val="black"/>
              </a:solidFill>
              <a:latin typeface="Calibri Light" panose="020F0302020204030204"/>
              <a:ea typeface="等线 Light" panose="02010600030101010101" pitchFamily="2" charset="-122"/>
              <a:cs typeface="+mj-cs"/>
            </a:endParaRPr>
          </a:p>
          <a:p>
            <a:endParaRPr lang="en-US" altLang="zh-CN" dirty="0"/>
          </a:p>
          <a:p>
            <a:r>
              <a:rPr lang="zh-CN" altLang="en-US" dirty="0"/>
              <a:t>何昊 童派 廖明洋</a:t>
            </a:r>
            <a:endParaRPr lang="en-US" altLang="zh-CN" dirty="0"/>
          </a:p>
          <a:p>
            <a:endParaRPr lang="en-US" dirty="0"/>
          </a:p>
        </p:txBody>
      </p:sp>
    </p:spTree>
    <p:extLst>
      <p:ext uri="{BB962C8B-B14F-4D97-AF65-F5344CB8AC3E}">
        <p14:creationId xmlns:p14="http://schemas.microsoft.com/office/powerpoint/2010/main" val="872295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FFAAA4-841B-A948-ABEB-E362DDCFB003}"/>
              </a:ext>
            </a:extLst>
          </p:cNvPr>
          <p:cNvSpPr>
            <a:spLocks noGrp="1"/>
          </p:cNvSpPr>
          <p:nvPr>
            <p:ph type="title"/>
          </p:nvPr>
        </p:nvSpPr>
        <p:spPr/>
        <p:txBody>
          <a:bodyPr/>
          <a:lstStyle/>
          <a:p>
            <a:r>
              <a:rPr lang="zh-CN" altLang="en-US" dirty="0"/>
              <a:t>技术选型、规划与风险评估</a:t>
            </a:r>
            <a:endParaRPr lang="en-US" dirty="0"/>
          </a:p>
        </p:txBody>
      </p:sp>
      <p:graphicFrame>
        <p:nvGraphicFramePr>
          <p:cNvPr id="7" name="Content Placeholder 6">
            <a:extLst>
              <a:ext uri="{FF2B5EF4-FFF2-40B4-BE49-F238E27FC236}">
                <a16:creationId xmlns:a16="http://schemas.microsoft.com/office/drawing/2014/main" id="{9299576C-23DD-7442-A4C4-3FB1E51BE252}"/>
              </a:ext>
            </a:extLst>
          </p:cNvPr>
          <p:cNvGraphicFramePr>
            <a:graphicFrameLocks noGrp="1"/>
          </p:cNvGraphicFramePr>
          <p:nvPr>
            <p:ph idx="1"/>
            <p:extLst>
              <p:ext uri="{D42A27DB-BD31-4B8C-83A1-F6EECF244321}">
                <p14:modId xmlns:p14="http://schemas.microsoft.com/office/powerpoint/2010/main" val="2094905136"/>
              </p:ext>
            </p:extLst>
          </p:nvPr>
        </p:nvGraphicFramePr>
        <p:xfrm>
          <a:off x="715743" y="1591919"/>
          <a:ext cx="5808788" cy="4689230"/>
        </p:xfrm>
        <a:graphic>
          <a:graphicData uri="http://schemas.openxmlformats.org/drawingml/2006/table">
            <a:tbl>
              <a:tblPr firstRow="1" bandRow="1">
                <a:tableStyleId>{5C22544A-7EE6-4342-B048-85BDC9FD1C3A}</a:tableStyleId>
              </a:tblPr>
              <a:tblGrid>
                <a:gridCol w="1238847">
                  <a:extLst>
                    <a:ext uri="{9D8B030D-6E8A-4147-A177-3AD203B41FA5}">
                      <a16:colId xmlns:a16="http://schemas.microsoft.com/office/drawing/2014/main" val="1535408787"/>
                    </a:ext>
                  </a:extLst>
                </a:gridCol>
                <a:gridCol w="4569941">
                  <a:extLst>
                    <a:ext uri="{9D8B030D-6E8A-4147-A177-3AD203B41FA5}">
                      <a16:colId xmlns:a16="http://schemas.microsoft.com/office/drawing/2014/main" val="671265480"/>
                    </a:ext>
                  </a:extLst>
                </a:gridCol>
              </a:tblGrid>
              <a:tr h="468923">
                <a:tc>
                  <a:txBody>
                    <a:bodyPr/>
                    <a:lstStyle/>
                    <a:p>
                      <a:pPr algn="l"/>
                      <a:r>
                        <a:rPr lang="zh-CN" altLang="en-US" sz="2000" dirty="0"/>
                        <a:t>目标平台</a:t>
                      </a:r>
                      <a:endParaRPr lang="en-US" sz="2000" dirty="0"/>
                    </a:p>
                  </a:txBody>
                  <a:tcPr anchor="ctr"/>
                </a:tc>
                <a:tc>
                  <a:txBody>
                    <a:bodyPr/>
                    <a:lstStyle/>
                    <a:p>
                      <a:pPr algn="l"/>
                      <a:r>
                        <a:rPr lang="zh-CN" altLang="en-US" sz="2000" dirty="0"/>
                        <a:t>桌面端网页</a:t>
                      </a:r>
                      <a:r>
                        <a:rPr lang="en-US" altLang="zh-CN" sz="2000" dirty="0"/>
                        <a:t>/</a:t>
                      </a:r>
                      <a:r>
                        <a:rPr lang="zh-CN" altLang="en-US" sz="2000" dirty="0"/>
                        <a:t>移动端网页</a:t>
                      </a:r>
                      <a:endParaRPr lang="en-US" sz="2000" dirty="0"/>
                    </a:p>
                  </a:txBody>
                  <a:tcPr anchor="ctr"/>
                </a:tc>
                <a:extLst>
                  <a:ext uri="{0D108BD9-81ED-4DB2-BD59-A6C34878D82A}">
                    <a16:rowId xmlns:a16="http://schemas.microsoft.com/office/drawing/2014/main" val="583012740"/>
                  </a:ext>
                </a:extLst>
              </a:tr>
              <a:tr h="468923">
                <a:tc>
                  <a:txBody>
                    <a:bodyPr/>
                    <a:lstStyle/>
                    <a:p>
                      <a:pPr algn="l"/>
                      <a:r>
                        <a:rPr lang="zh-CN" altLang="en-US" sz="2000" dirty="0"/>
                        <a:t>画面技术</a:t>
                      </a:r>
                      <a:endParaRPr lang="en-US" sz="2000" dirty="0"/>
                    </a:p>
                  </a:txBody>
                  <a:tcPr anchor="ctr"/>
                </a:tc>
                <a:tc>
                  <a:txBody>
                    <a:bodyPr/>
                    <a:lstStyle/>
                    <a:p>
                      <a:pPr algn="l"/>
                      <a:r>
                        <a:rPr lang="en-US" altLang="zh-CN" sz="2000" dirty="0"/>
                        <a:t>2D</a:t>
                      </a:r>
                      <a:r>
                        <a:rPr lang="zh-CN" altLang="en-US" sz="2000" dirty="0"/>
                        <a:t>游戏 </a:t>
                      </a:r>
                      <a:r>
                        <a:rPr lang="en-US" altLang="zh-CN" sz="2000" dirty="0"/>
                        <a:t>(Cocos2D,</a:t>
                      </a:r>
                      <a:r>
                        <a:rPr lang="zh-CN" altLang="en-US" sz="2000" dirty="0"/>
                        <a:t> </a:t>
                      </a:r>
                      <a:r>
                        <a:rPr lang="en-US" altLang="zh-CN" sz="2000" dirty="0"/>
                        <a:t>WebGL)</a:t>
                      </a:r>
                      <a:endParaRPr lang="en-US" sz="2000" dirty="0"/>
                    </a:p>
                  </a:txBody>
                  <a:tcPr anchor="ctr"/>
                </a:tc>
                <a:extLst>
                  <a:ext uri="{0D108BD9-81ED-4DB2-BD59-A6C34878D82A}">
                    <a16:rowId xmlns:a16="http://schemas.microsoft.com/office/drawing/2014/main" val="2495222034"/>
                  </a:ext>
                </a:extLst>
              </a:tr>
              <a:tr h="468923">
                <a:tc>
                  <a:txBody>
                    <a:bodyPr/>
                    <a:lstStyle/>
                    <a:p>
                      <a:pPr algn="l"/>
                      <a:r>
                        <a:rPr lang="zh-CN" altLang="en-US" sz="2000" dirty="0"/>
                        <a:t>编程语言</a:t>
                      </a:r>
                      <a:endParaRPr lang="en-US" sz="2000" dirty="0"/>
                    </a:p>
                  </a:txBody>
                  <a:tcPr anchor="ctr"/>
                </a:tc>
                <a:tc>
                  <a:txBody>
                    <a:bodyPr/>
                    <a:lstStyle/>
                    <a:p>
                      <a:pPr algn="l"/>
                      <a:r>
                        <a:rPr lang="en-US" sz="2000" dirty="0"/>
                        <a:t>Java</a:t>
                      </a:r>
                      <a:r>
                        <a:rPr lang="en-US" altLang="zh-CN" sz="2000" dirty="0"/>
                        <a:t>Script</a:t>
                      </a:r>
                      <a:endParaRPr lang="en-US" sz="2000" dirty="0"/>
                    </a:p>
                  </a:txBody>
                  <a:tcPr anchor="ctr"/>
                </a:tc>
                <a:extLst>
                  <a:ext uri="{0D108BD9-81ED-4DB2-BD59-A6C34878D82A}">
                    <a16:rowId xmlns:a16="http://schemas.microsoft.com/office/drawing/2014/main" val="942980837"/>
                  </a:ext>
                </a:extLst>
              </a:tr>
              <a:tr h="468923">
                <a:tc>
                  <a:txBody>
                    <a:bodyPr/>
                    <a:lstStyle/>
                    <a:p>
                      <a:pPr algn="l"/>
                      <a:r>
                        <a:rPr lang="zh-CN" altLang="en-US" sz="2000" dirty="0"/>
                        <a:t>主要框架</a:t>
                      </a:r>
                      <a:endParaRPr lang="en-US" sz="2000" dirty="0"/>
                    </a:p>
                  </a:txBody>
                  <a:tcPr anchor="ctr"/>
                </a:tc>
                <a:tc>
                  <a:txBody>
                    <a:bodyPr/>
                    <a:lstStyle/>
                    <a:p>
                      <a:pPr algn="l"/>
                      <a:r>
                        <a:rPr lang="en-US" sz="2000" dirty="0"/>
                        <a:t>Cocos</a:t>
                      </a:r>
                      <a:r>
                        <a:rPr lang="zh-CN" altLang="en-US" sz="2000" dirty="0"/>
                        <a:t> </a:t>
                      </a:r>
                      <a:r>
                        <a:rPr lang="en-US" altLang="zh-CN" sz="2000" dirty="0"/>
                        <a:t>Creator</a:t>
                      </a:r>
                      <a:endParaRPr lang="en-US" sz="2000" dirty="0"/>
                    </a:p>
                  </a:txBody>
                  <a:tcPr anchor="ctr"/>
                </a:tc>
                <a:extLst>
                  <a:ext uri="{0D108BD9-81ED-4DB2-BD59-A6C34878D82A}">
                    <a16:rowId xmlns:a16="http://schemas.microsoft.com/office/drawing/2014/main" val="3252477477"/>
                  </a:ext>
                </a:extLst>
              </a:tr>
              <a:tr h="468923">
                <a:tc>
                  <a:txBody>
                    <a:bodyPr/>
                    <a:lstStyle/>
                    <a:p>
                      <a:pPr algn="l"/>
                      <a:r>
                        <a:rPr lang="zh-CN" altLang="en-US" sz="2000" dirty="0"/>
                        <a:t>团队人数</a:t>
                      </a:r>
                      <a:endParaRPr lang="en-US" sz="2000" dirty="0"/>
                    </a:p>
                  </a:txBody>
                  <a:tcPr anchor="ctr"/>
                </a:tc>
                <a:tc>
                  <a:txBody>
                    <a:bodyPr/>
                    <a:lstStyle/>
                    <a:p>
                      <a:pPr algn="l"/>
                      <a:r>
                        <a:rPr lang="en-US" altLang="zh-CN" sz="2000" dirty="0"/>
                        <a:t>3</a:t>
                      </a:r>
                      <a:r>
                        <a:rPr lang="zh-CN" altLang="en-US" sz="2000" dirty="0"/>
                        <a:t>人</a:t>
                      </a:r>
                      <a:endParaRPr lang="en-US" sz="2000" dirty="0"/>
                    </a:p>
                  </a:txBody>
                  <a:tcPr anchor="ctr"/>
                </a:tc>
                <a:extLst>
                  <a:ext uri="{0D108BD9-81ED-4DB2-BD59-A6C34878D82A}">
                    <a16:rowId xmlns:a16="http://schemas.microsoft.com/office/drawing/2014/main" val="1952875646"/>
                  </a:ext>
                </a:extLst>
              </a:tr>
              <a:tr h="468923">
                <a:tc>
                  <a:txBody>
                    <a:bodyPr/>
                    <a:lstStyle/>
                    <a:p>
                      <a:pPr algn="l"/>
                      <a:r>
                        <a:rPr lang="zh-CN" altLang="en-US" sz="2000" dirty="0"/>
                        <a:t>制作时间</a:t>
                      </a:r>
                      <a:endParaRPr lang="en-US" sz="2000" dirty="0"/>
                    </a:p>
                  </a:txBody>
                  <a:tcPr anchor="ctr"/>
                </a:tc>
                <a:tc>
                  <a:txBody>
                    <a:bodyPr/>
                    <a:lstStyle/>
                    <a:p>
                      <a:pPr algn="l"/>
                      <a:r>
                        <a:rPr lang="en-US" altLang="zh-CN" sz="2000" dirty="0"/>
                        <a:t>11</a:t>
                      </a:r>
                      <a:r>
                        <a:rPr lang="zh-CN" altLang="en-US" sz="2000" dirty="0"/>
                        <a:t>周</a:t>
                      </a:r>
                      <a:r>
                        <a:rPr lang="zh-CN" altLang="en-US" sz="2000" strike="sngStrike" dirty="0"/>
                        <a:t>的零碎时间</a:t>
                      </a:r>
                      <a:endParaRPr lang="en-US" sz="2000" strike="sngStrike" dirty="0"/>
                    </a:p>
                  </a:txBody>
                  <a:tcPr anchor="ctr"/>
                </a:tc>
                <a:extLst>
                  <a:ext uri="{0D108BD9-81ED-4DB2-BD59-A6C34878D82A}">
                    <a16:rowId xmlns:a16="http://schemas.microsoft.com/office/drawing/2014/main" val="1653482726"/>
                  </a:ext>
                </a:extLst>
              </a:tr>
              <a:tr h="468923">
                <a:tc>
                  <a:txBody>
                    <a:bodyPr/>
                    <a:lstStyle/>
                    <a:p>
                      <a:pPr algn="l"/>
                      <a:r>
                        <a:rPr lang="zh-CN" altLang="en-US" sz="2000" dirty="0"/>
                        <a:t>迭代次数</a:t>
                      </a:r>
                      <a:endParaRPr lang="en-US" sz="2000" dirty="0"/>
                    </a:p>
                  </a:txBody>
                  <a:tcPr anchor="ctr"/>
                </a:tc>
                <a:tc>
                  <a:txBody>
                    <a:bodyPr/>
                    <a:lstStyle/>
                    <a:p>
                      <a:pPr algn="l"/>
                      <a:r>
                        <a:rPr lang="en-US" altLang="zh-CN" sz="2000" dirty="0"/>
                        <a:t>3-4</a:t>
                      </a:r>
                      <a:r>
                        <a:rPr lang="zh-CN" altLang="en-US" sz="2000" dirty="0"/>
                        <a:t>轮迭代</a:t>
                      </a:r>
                      <a:endParaRPr lang="en-US" sz="2000" dirty="0"/>
                    </a:p>
                  </a:txBody>
                  <a:tcPr anchor="ctr"/>
                </a:tc>
                <a:extLst>
                  <a:ext uri="{0D108BD9-81ED-4DB2-BD59-A6C34878D82A}">
                    <a16:rowId xmlns:a16="http://schemas.microsoft.com/office/drawing/2014/main" val="2184809241"/>
                  </a:ext>
                </a:extLst>
              </a:tr>
              <a:tr h="468923">
                <a:tc rowSpan="3">
                  <a:txBody>
                    <a:bodyPr/>
                    <a:lstStyle/>
                    <a:p>
                      <a:pPr algn="l"/>
                      <a:r>
                        <a:rPr lang="zh-CN" altLang="en-US" sz="2000" dirty="0"/>
                        <a:t>主要风险</a:t>
                      </a:r>
                      <a:endParaRPr lang="en-US" sz="2000" dirty="0"/>
                    </a:p>
                  </a:txBody>
                  <a:tcPr anchor="ctr"/>
                </a:tc>
                <a:tc>
                  <a:txBody>
                    <a:bodyPr/>
                    <a:lstStyle/>
                    <a:p>
                      <a:pPr algn="l"/>
                      <a:r>
                        <a:rPr lang="zh-CN" altLang="en-US" sz="2000" dirty="0"/>
                        <a:t>游戏引擎的学习成本</a:t>
                      </a:r>
                      <a:endParaRPr lang="en-US" sz="2000" dirty="0"/>
                    </a:p>
                  </a:txBody>
                  <a:tcPr anchor="ctr"/>
                </a:tc>
                <a:extLst>
                  <a:ext uri="{0D108BD9-81ED-4DB2-BD59-A6C34878D82A}">
                    <a16:rowId xmlns:a16="http://schemas.microsoft.com/office/drawing/2014/main" val="383161053"/>
                  </a:ext>
                </a:extLst>
              </a:tr>
              <a:tr h="468923">
                <a:tc vMerge="1">
                  <a:txBody>
                    <a:bodyPr/>
                    <a:lstStyle/>
                    <a:p>
                      <a:pPr algn="l"/>
                      <a:endParaRPr lang="en-US" sz="2000" dirty="0"/>
                    </a:p>
                  </a:txBody>
                  <a:tcPr anchor="ctr"/>
                </a:tc>
                <a:tc>
                  <a:txBody>
                    <a:bodyPr/>
                    <a:lstStyle/>
                    <a:p>
                      <a:pPr algn="l"/>
                      <a:r>
                        <a:rPr lang="zh-CN" altLang="en-US" sz="2000" dirty="0"/>
                        <a:t>成员能否进行持续而有效的时间投入</a:t>
                      </a:r>
                      <a:endParaRPr lang="en-US" sz="2000" dirty="0"/>
                    </a:p>
                  </a:txBody>
                  <a:tcPr anchor="ctr"/>
                </a:tc>
                <a:extLst>
                  <a:ext uri="{0D108BD9-81ED-4DB2-BD59-A6C34878D82A}">
                    <a16:rowId xmlns:a16="http://schemas.microsoft.com/office/drawing/2014/main" val="2669238231"/>
                  </a:ext>
                </a:extLst>
              </a:tr>
              <a:tr h="468923">
                <a:tc vMerge="1">
                  <a:txBody>
                    <a:bodyPr/>
                    <a:lstStyle/>
                    <a:p>
                      <a:pPr algn="l"/>
                      <a:endParaRPr lang="en-US" sz="2000" dirty="0"/>
                    </a:p>
                  </a:txBody>
                  <a:tcPr anchor="ctr"/>
                </a:tc>
                <a:tc>
                  <a:txBody>
                    <a:bodyPr/>
                    <a:lstStyle/>
                    <a:p>
                      <a:pPr algn="l"/>
                      <a:r>
                        <a:rPr lang="zh-CN" altLang="en-US" sz="2000" dirty="0"/>
                        <a:t>能否在有限迭代内达到较高的可玩水准</a:t>
                      </a:r>
                      <a:endParaRPr lang="en-US" sz="2000" dirty="0"/>
                    </a:p>
                  </a:txBody>
                  <a:tcPr anchor="ctr"/>
                </a:tc>
                <a:extLst>
                  <a:ext uri="{0D108BD9-81ED-4DB2-BD59-A6C34878D82A}">
                    <a16:rowId xmlns:a16="http://schemas.microsoft.com/office/drawing/2014/main" val="2758449709"/>
                  </a:ext>
                </a:extLst>
              </a:tr>
            </a:tbl>
          </a:graphicData>
        </a:graphic>
      </p:graphicFrame>
      <p:grpSp>
        <p:nvGrpSpPr>
          <p:cNvPr id="13" name="Group 12">
            <a:extLst>
              <a:ext uri="{FF2B5EF4-FFF2-40B4-BE49-F238E27FC236}">
                <a16:creationId xmlns:a16="http://schemas.microsoft.com/office/drawing/2014/main" id="{B7E52E21-7A75-3F46-869F-C6E9B7E4629F}"/>
              </a:ext>
            </a:extLst>
          </p:cNvPr>
          <p:cNvGrpSpPr/>
          <p:nvPr/>
        </p:nvGrpSpPr>
        <p:grpSpPr>
          <a:xfrm>
            <a:off x="7022123" y="3497442"/>
            <a:ext cx="4671646" cy="1868659"/>
            <a:chOff x="6682154" y="1960878"/>
            <a:chExt cx="4671646" cy="1868659"/>
          </a:xfrm>
        </p:grpSpPr>
        <p:pic>
          <p:nvPicPr>
            <p:cNvPr id="9" name="Picture 8">
              <a:extLst>
                <a:ext uri="{FF2B5EF4-FFF2-40B4-BE49-F238E27FC236}">
                  <a16:creationId xmlns:a16="http://schemas.microsoft.com/office/drawing/2014/main" id="{DCA456B8-35F5-414D-8111-0A73CCD71896}"/>
                </a:ext>
              </a:extLst>
            </p:cNvPr>
            <p:cNvPicPr>
              <a:picLocks noChangeAspect="1"/>
            </p:cNvPicPr>
            <p:nvPr/>
          </p:nvPicPr>
          <p:blipFill>
            <a:blip r:embed="rId2"/>
            <a:stretch>
              <a:fillRect/>
            </a:stretch>
          </p:blipFill>
          <p:spPr>
            <a:xfrm>
              <a:off x="6682154" y="1960878"/>
              <a:ext cx="1344736" cy="1868659"/>
            </a:xfrm>
            <a:prstGeom prst="rect">
              <a:avLst/>
            </a:prstGeom>
          </p:spPr>
        </p:pic>
        <p:pic>
          <p:nvPicPr>
            <p:cNvPr id="10" name="Picture 9">
              <a:extLst>
                <a:ext uri="{FF2B5EF4-FFF2-40B4-BE49-F238E27FC236}">
                  <a16:creationId xmlns:a16="http://schemas.microsoft.com/office/drawing/2014/main" id="{1F164F5D-6FDF-C64D-AE0D-649313CF7D98}"/>
                </a:ext>
              </a:extLst>
            </p:cNvPr>
            <p:cNvPicPr>
              <a:picLocks noChangeAspect="1"/>
            </p:cNvPicPr>
            <p:nvPr/>
          </p:nvPicPr>
          <p:blipFill>
            <a:blip r:embed="rId3"/>
            <a:stretch>
              <a:fillRect/>
            </a:stretch>
          </p:blipFill>
          <p:spPr>
            <a:xfrm>
              <a:off x="8706338" y="2174873"/>
              <a:ext cx="2647462" cy="1654664"/>
            </a:xfrm>
            <a:prstGeom prst="rect">
              <a:avLst/>
            </a:prstGeom>
          </p:spPr>
        </p:pic>
        <p:sp>
          <p:nvSpPr>
            <p:cNvPr id="11" name="TextBox 10">
              <a:extLst>
                <a:ext uri="{FF2B5EF4-FFF2-40B4-BE49-F238E27FC236}">
                  <a16:creationId xmlns:a16="http://schemas.microsoft.com/office/drawing/2014/main" id="{2F29092C-80A4-9941-85FF-792F59FD82DD}"/>
                </a:ext>
              </a:extLst>
            </p:cNvPr>
            <p:cNvSpPr txBox="1"/>
            <p:nvPr/>
          </p:nvSpPr>
          <p:spPr>
            <a:xfrm>
              <a:off x="8184513" y="2740595"/>
              <a:ext cx="364202" cy="523220"/>
            </a:xfrm>
            <a:prstGeom prst="rect">
              <a:avLst/>
            </a:prstGeom>
            <a:noFill/>
          </p:spPr>
          <p:txBody>
            <a:bodyPr wrap="none" rtlCol="0">
              <a:spAutoFit/>
            </a:bodyPr>
            <a:lstStyle/>
            <a:p>
              <a:r>
                <a:rPr lang="en-US" altLang="zh-CN" sz="2800" dirty="0"/>
                <a:t>+</a:t>
              </a:r>
              <a:endParaRPr lang="en-US" sz="2800" dirty="0"/>
            </a:p>
          </p:txBody>
        </p:sp>
      </p:grpSp>
      <p:pic>
        <p:nvPicPr>
          <p:cNvPr id="12" name="Picture 11">
            <a:extLst>
              <a:ext uri="{FF2B5EF4-FFF2-40B4-BE49-F238E27FC236}">
                <a16:creationId xmlns:a16="http://schemas.microsoft.com/office/drawing/2014/main" id="{A147C72D-22A5-0447-B0A0-BD982ADDE8E0}"/>
              </a:ext>
            </a:extLst>
          </p:cNvPr>
          <p:cNvPicPr>
            <a:picLocks noChangeAspect="1"/>
          </p:cNvPicPr>
          <p:nvPr/>
        </p:nvPicPr>
        <p:blipFill>
          <a:blip r:embed="rId4"/>
          <a:stretch>
            <a:fillRect/>
          </a:stretch>
        </p:blipFill>
        <p:spPr>
          <a:xfrm>
            <a:off x="7022123" y="1591919"/>
            <a:ext cx="4671646" cy="1751867"/>
          </a:xfrm>
          <a:prstGeom prst="rect">
            <a:avLst/>
          </a:prstGeom>
        </p:spPr>
      </p:pic>
      <p:sp>
        <p:nvSpPr>
          <p:cNvPr id="14" name="TextBox 13">
            <a:extLst>
              <a:ext uri="{FF2B5EF4-FFF2-40B4-BE49-F238E27FC236}">
                <a16:creationId xmlns:a16="http://schemas.microsoft.com/office/drawing/2014/main" id="{A46CC578-988B-E646-8F69-E25FDFEA80E6}"/>
              </a:ext>
            </a:extLst>
          </p:cNvPr>
          <p:cNvSpPr txBox="1"/>
          <p:nvPr/>
        </p:nvSpPr>
        <p:spPr>
          <a:xfrm>
            <a:off x="7331675" y="5519757"/>
            <a:ext cx="4022125" cy="923330"/>
          </a:xfrm>
          <a:prstGeom prst="rect">
            <a:avLst/>
          </a:prstGeom>
          <a:noFill/>
        </p:spPr>
        <p:txBody>
          <a:bodyPr wrap="square" rtlCol="0">
            <a:spAutoFit/>
          </a:bodyPr>
          <a:lstStyle/>
          <a:p>
            <a:r>
              <a:rPr lang="en-US" altLang="zh-CN" dirty="0"/>
              <a:t>“</a:t>
            </a:r>
            <a:r>
              <a:rPr lang="en-US" dirty="0"/>
              <a:t>Integrated game development tool centered on content creation</a:t>
            </a:r>
            <a:r>
              <a:rPr lang="en-US" altLang="zh-CN" dirty="0"/>
              <a:t>”</a:t>
            </a:r>
            <a:endParaRPr lang="en-US" dirty="0"/>
          </a:p>
          <a:p>
            <a:endParaRPr lang="en-US" dirty="0"/>
          </a:p>
        </p:txBody>
      </p:sp>
    </p:spTree>
    <p:extLst>
      <p:ext uri="{BB962C8B-B14F-4D97-AF65-F5344CB8AC3E}">
        <p14:creationId xmlns:p14="http://schemas.microsoft.com/office/powerpoint/2010/main" val="824661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73FC02-D3A7-E74F-B812-828608F50DC7}"/>
              </a:ext>
            </a:extLst>
          </p:cNvPr>
          <p:cNvSpPr>
            <a:spLocks noGrp="1"/>
          </p:cNvSpPr>
          <p:nvPr>
            <p:ph type="title"/>
          </p:nvPr>
        </p:nvSpPr>
        <p:spPr/>
        <p:txBody>
          <a:bodyPr/>
          <a:lstStyle/>
          <a:p>
            <a:r>
              <a:rPr lang="zh-CN" altLang="en-US" dirty="0"/>
              <a:t>需求描述与可行性分析</a:t>
            </a:r>
            <a:endParaRPr lang="en-US" dirty="0"/>
          </a:p>
        </p:txBody>
      </p:sp>
      <p:sp>
        <p:nvSpPr>
          <p:cNvPr id="3" name="Text Placeholder 2">
            <a:extLst>
              <a:ext uri="{FF2B5EF4-FFF2-40B4-BE49-F238E27FC236}">
                <a16:creationId xmlns:a16="http://schemas.microsoft.com/office/drawing/2014/main" id="{BB5DFFC9-3D5A-0C4C-AA19-FBED5BA64967}"/>
              </a:ext>
            </a:extLst>
          </p:cNvPr>
          <p:cNvSpPr>
            <a:spLocks noGrp="1"/>
          </p:cNvSpPr>
          <p:nvPr>
            <p:ph type="body" idx="1"/>
          </p:nvPr>
        </p:nvSpPr>
        <p:spPr/>
        <p:txBody>
          <a:bodyPr/>
          <a:lstStyle/>
          <a:p>
            <a:r>
              <a:rPr lang="en-US" dirty="0"/>
              <a:t>By</a:t>
            </a:r>
            <a:r>
              <a:rPr lang="zh-CN" altLang="en-US" dirty="0"/>
              <a:t> 童派</a:t>
            </a:r>
            <a:endParaRPr lang="en-US" dirty="0"/>
          </a:p>
        </p:txBody>
      </p:sp>
    </p:spTree>
    <p:extLst>
      <p:ext uri="{BB962C8B-B14F-4D97-AF65-F5344CB8AC3E}">
        <p14:creationId xmlns:p14="http://schemas.microsoft.com/office/powerpoint/2010/main" val="280943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游戏机制</a:t>
            </a:r>
          </a:p>
        </p:txBody>
      </p:sp>
      <p:sp>
        <p:nvSpPr>
          <p:cNvPr id="3" name="内容占位符 2"/>
          <p:cNvSpPr>
            <a:spLocks noGrp="1"/>
          </p:cNvSpPr>
          <p:nvPr>
            <p:ph idx="1"/>
          </p:nvPr>
        </p:nvSpPr>
        <p:spPr/>
        <p:txBody>
          <a:bodyPr>
            <a:normAutofit/>
          </a:bodyPr>
          <a:lstStyle/>
          <a:p>
            <a:pPr>
              <a:lnSpc>
                <a:spcPct val="150000"/>
              </a:lnSpc>
            </a:pPr>
            <a:r>
              <a:rPr lang="zh-CN" altLang="en-US" sz="2400"/>
              <a:t>定位</a:t>
            </a:r>
            <a:endParaRPr lang="en-US" altLang="zh-CN" sz="2400"/>
          </a:p>
          <a:p>
            <a:pPr lvl="1">
              <a:lnSpc>
                <a:spcPct val="150000"/>
              </a:lnSpc>
            </a:pPr>
            <a:r>
              <a:rPr lang="zh-CN" altLang="en-US" sz="2000"/>
              <a:t>模拟经营类策略游戏。</a:t>
            </a:r>
            <a:endParaRPr lang="en-US" altLang="zh-CN" sz="2000"/>
          </a:p>
          <a:p>
            <a:pPr>
              <a:lnSpc>
                <a:spcPct val="150000"/>
              </a:lnSpc>
            </a:pPr>
            <a:r>
              <a:rPr lang="zh-CN" altLang="en-US" sz="2400"/>
              <a:t>游戏目标</a:t>
            </a:r>
            <a:endParaRPr lang="en-US" altLang="zh-CN" sz="2400"/>
          </a:p>
          <a:p>
            <a:pPr lvl="1">
              <a:lnSpc>
                <a:spcPct val="150000"/>
              </a:lnSpc>
            </a:pPr>
            <a:r>
              <a:rPr lang="zh-CN" altLang="en-US" sz="2000"/>
              <a:t>建设世界一流大学。</a:t>
            </a:r>
            <a:endParaRPr lang="en-US" altLang="zh-CN" sz="2000"/>
          </a:p>
          <a:p>
            <a:pPr lvl="1">
              <a:lnSpc>
                <a:spcPct val="150000"/>
              </a:lnSpc>
            </a:pPr>
            <a:r>
              <a:rPr lang="zh-CN" altLang="en-US" sz="2000"/>
              <a:t>需要通过提升师生的生活质量，教学质量来实现。</a:t>
            </a:r>
            <a:endParaRPr lang="en-US" altLang="zh-CN" sz="2000"/>
          </a:p>
        </p:txBody>
      </p:sp>
      <p:sp>
        <p:nvSpPr>
          <p:cNvPr id="7" name="圆角矩形 6"/>
          <p:cNvSpPr/>
          <p:nvPr/>
        </p:nvSpPr>
        <p:spPr>
          <a:xfrm>
            <a:off x="1531036" y="5205045"/>
            <a:ext cx="1294224" cy="515816"/>
          </a:xfrm>
          <a:prstGeom prst="round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rPr>
              <a:t>开局</a:t>
            </a:r>
          </a:p>
        </p:txBody>
      </p:sp>
      <p:sp>
        <p:nvSpPr>
          <p:cNvPr id="8" name="圆角矩形 7"/>
          <p:cNvSpPr/>
          <p:nvPr/>
        </p:nvSpPr>
        <p:spPr>
          <a:xfrm>
            <a:off x="3453621" y="5205045"/>
            <a:ext cx="1294224" cy="515816"/>
          </a:xfrm>
          <a:prstGeom prst="round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rPr>
              <a:t>三本学校</a:t>
            </a:r>
          </a:p>
        </p:txBody>
      </p:sp>
      <p:sp>
        <p:nvSpPr>
          <p:cNvPr id="9" name="圆角矩形 8"/>
          <p:cNvSpPr/>
          <p:nvPr/>
        </p:nvSpPr>
        <p:spPr>
          <a:xfrm>
            <a:off x="5376206" y="5205045"/>
            <a:ext cx="1294224" cy="515816"/>
          </a:xfrm>
          <a:prstGeom prst="round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rPr>
              <a:t>二本学校</a:t>
            </a:r>
          </a:p>
        </p:txBody>
      </p:sp>
      <p:sp>
        <p:nvSpPr>
          <p:cNvPr id="10" name="圆角矩形 9"/>
          <p:cNvSpPr/>
          <p:nvPr/>
        </p:nvSpPr>
        <p:spPr>
          <a:xfrm>
            <a:off x="7298791" y="5205045"/>
            <a:ext cx="1294224" cy="515816"/>
          </a:xfrm>
          <a:prstGeom prst="round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rPr>
              <a:t>一本学校</a:t>
            </a:r>
          </a:p>
        </p:txBody>
      </p:sp>
      <p:sp>
        <p:nvSpPr>
          <p:cNvPr id="11" name="圆角矩形 10"/>
          <p:cNvSpPr/>
          <p:nvPr/>
        </p:nvSpPr>
        <p:spPr>
          <a:xfrm>
            <a:off x="9221376" y="5205045"/>
            <a:ext cx="1294224" cy="515816"/>
          </a:xfrm>
          <a:prstGeom prst="round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211</a:t>
            </a:r>
            <a:endParaRPr lang="zh-CN" altLang="en-US">
              <a:solidFill>
                <a:schemeClr val="tx1"/>
              </a:solidFill>
            </a:endParaRPr>
          </a:p>
        </p:txBody>
      </p:sp>
      <p:sp>
        <p:nvSpPr>
          <p:cNvPr id="12" name="圆角矩形 11"/>
          <p:cNvSpPr/>
          <p:nvPr/>
        </p:nvSpPr>
        <p:spPr>
          <a:xfrm>
            <a:off x="9221376" y="3974120"/>
            <a:ext cx="1294224" cy="515816"/>
          </a:xfrm>
          <a:prstGeom prst="round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985</a:t>
            </a:r>
            <a:endParaRPr lang="zh-CN" altLang="en-US">
              <a:solidFill>
                <a:schemeClr val="tx1"/>
              </a:solidFill>
            </a:endParaRPr>
          </a:p>
        </p:txBody>
      </p:sp>
      <p:sp>
        <p:nvSpPr>
          <p:cNvPr id="13" name="圆角矩形 12"/>
          <p:cNvSpPr/>
          <p:nvPr/>
        </p:nvSpPr>
        <p:spPr>
          <a:xfrm>
            <a:off x="9221376" y="2743195"/>
            <a:ext cx="1294224" cy="515816"/>
          </a:xfrm>
          <a:prstGeom prst="round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rPr>
              <a:t>世界一流</a:t>
            </a:r>
          </a:p>
        </p:txBody>
      </p:sp>
      <p:cxnSp>
        <p:nvCxnSpPr>
          <p:cNvPr id="15" name="直接箭头连接符 14"/>
          <p:cNvCxnSpPr/>
          <p:nvPr/>
        </p:nvCxnSpPr>
        <p:spPr>
          <a:xfrm>
            <a:off x="2954216" y="5462953"/>
            <a:ext cx="37044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p:nvPr/>
        </p:nvCxnSpPr>
        <p:spPr>
          <a:xfrm>
            <a:off x="4888523" y="5462953"/>
            <a:ext cx="37044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p:nvPr/>
        </p:nvCxnSpPr>
        <p:spPr>
          <a:xfrm>
            <a:off x="6799385" y="5462953"/>
            <a:ext cx="37044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p:nvPr/>
        </p:nvCxnSpPr>
        <p:spPr>
          <a:xfrm>
            <a:off x="8745416" y="5462952"/>
            <a:ext cx="37044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p:nvPr/>
        </p:nvCxnSpPr>
        <p:spPr>
          <a:xfrm flipV="1">
            <a:off x="9868488" y="4654061"/>
            <a:ext cx="0" cy="37513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p:nvPr/>
        </p:nvCxnSpPr>
        <p:spPr>
          <a:xfrm flipV="1">
            <a:off x="9868488" y="3411939"/>
            <a:ext cx="0" cy="37513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8183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B218F6-A19D-6E4B-83BA-9E6266330D0E}"/>
              </a:ext>
            </a:extLst>
          </p:cNvPr>
          <p:cNvSpPr>
            <a:spLocks noGrp="1"/>
          </p:cNvSpPr>
          <p:nvPr>
            <p:ph type="title"/>
          </p:nvPr>
        </p:nvSpPr>
        <p:spPr/>
        <p:txBody>
          <a:bodyPr/>
          <a:lstStyle/>
          <a:p>
            <a:r>
              <a:rPr lang="zh-CN" altLang="en-US" dirty="0"/>
              <a:t>回顾：游戏核心机制</a:t>
            </a:r>
            <a:endParaRPr lang="en-US" dirty="0"/>
          </a:p>
        </p:txBody>
      </p:sp>
      <p:grpSp>
        <p:nvGrpSpPr>
          <p:cNvPr id="3" name="Group 2">
            <a:extLst>
              <a:ext uri="{FF2B5EF4-FFF2-40B4-BE49-F238E27FC236}">
                <a16:creationId xmlns:a16="http://schemas.microsoft.com/office/drawing/2014/main" id="{DB968DD6-F601-F64C-BE35-8D4C8D12FBA6}"/>
              </a:ext>
            </a:extLst>
          </p:cNvPr>
          <p:cNvGrpSpPr/>
          <p:nvPr/>
        </p:nvGrpSpPr>
        <p:grpSpPr>
          <a:xfrm>
            <a:off x="482480" y="1170036"/>
            <a:ext cx="11277259" cy="5418107"/>
            <a:chOff x="482480" y="1170036"/>
            <a:chExt cx="11277259" cy="5418107"/>
          </a:xfrm>
        </p:grpSpPr>
        <p:sp>
          <p:nvSpPr>
            <p:cNvPr id="9" name="Rectangle 8">
              <a:extLst>
                <a:ext uri="{FF2B5EF4-FFF2-40B4-BE49-F238E27FC236}">
                  <a16:creationId xmlns:a16="http://schemas.microsoft.com/office/drawing/2014/main" id="{46A3112D-AA83-5545-9BF6-D9AA42ECAC83}"/>
                </a:ext>
              </a:extLst>
            </p:cNvPr>
            <p:cNvSpPr/>
            <p:nvPr/>
          </p:nvSpPr>
          <p:spPr>
            <a:xfrm>
              <a:off x="1289957" y="1690688"/>
              <a:ext cx="3380013" cy="7096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t>资源：</a:t>
              </a:r>
              <a:r>
                <a:rPr lang="zh-CN" altLang="en-US" sz="2400" dirty="0"/>
                <a:t>经费、影响力等</a:t>
              </a:r>
              <a:endParaRPr lang="en-US" sz="2400" dirty="0"/>
            </a:p>
          </p:txBody>
        </p:sp>
        <p:sp>
          <p:nvSpPr>
            <p:cNvPr id="10" name="Rectangle 9">
              <a:extLst>
                <a:ext uri="{FF2B5EF4-FFF2-40B4-BE49-F238E27FC236}">
                  <a16:creationId xmlns:a16="http://schemas.microsoft.com/office/drawing/2014/main" id="{B3BE0628-5F6D-3F45-9579-22A4209396A3}"/>
                </a:ext>
              </a:extLst>
            </p:cNvPr>
            <p:cNvSpPr/>
            <p:nvPr/>
          </p:nvSpPr>
          <p:spPr>
            <a:xfrm>
              <a:off x="1431470" y="3016251"/>
              <a:ext cx="2683331" cy="26171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t>建造建筑</a:t>
              </a:r>
              <a:endParaRPr lang="en-US" altLang="zh-CN" sz="2400" dirty="0"/>
            </a:p>
            <a:p>
              <a:pPr algn="ctr"/>
              <a:r>
                <a:rPr lang="zh-CN" altLang="en-US" sz="2400" dirty="0"/>
                <a:t>升级建筑</a:t>
              </a:r>
              <a:endParaRPr lang="en-US" altLang="zh-CN" sz="2400" dirty="0"/>
            </a:p>
            <a:p>
              <a:pPr algn="ctr"/>
              <a:r>
                <a:rPr lang="zh-CN" altLang="en-US" sz="2400" dirty="0"/>
                <a:t>招老师</a:t>
              </a:r>
              <a:endParaRPr lang="en-US" altLang="zh-CN" sz="2400" dirty="0"/>
            </a:p>
            <a:p>
              <a:pPr algn="ctr"/>
              <a:r>
                <a:rPr lang="zh-CN" altLang="en-US" sz="2400" dirty="0"/>
                <a:t>招生</a:t>
              </a:r>
              <a:endParaRPr lang="en-US" altLang="zh-CN" sz="2400" dirty="0"/>
            </a:p>
            <a:p>
              <a:pPr algn="ctr"/>
              <a:r>
                <a:rPr lang="zh-CN" altLang="en-US" sz="2400" dirty="0"/>
                <a:t>公关</a:t>
              </a:r>
              <a:endParaRPr lang="en-US" altLang="zh-CN" sz="2400" dirty="0"/>
            </a:p>
            <a:p>
              <a:pPr algn="ctr"/>
              <a:r>
                <a:rPr lang="en-US" altLang="zh-CN" sz="2400" dirty="0"/>
                <a:t>…</a:t>
              </a:r>
              <a:endParaRPr lang="en-US" sz="2400" dirty="0"/>
            </a:p>
          </p:txBody>
        </p:sp>
        <p:sp>
          <p:nvSpPr>
            <p:cNvPr id="11" name="Down Arrow 10">
              <a:extLst>
                <a:ext uri="{FF2B5EF4-FFF2-40B4-BE49-F238E27FC236}">
                  <a16:creationId xmlns:a16="http://schemas.microsoft.com/office/drawing/2014/main" id="{CEB43A1A-1345-E44F-A911-56E25FF6744A}"/>
                </a:ext>
              </a:extLst>
            </p:cNvPr>
            <p:cNvSpPr/>
            <p:nvPr/>
          </p:nvSpPr>
          <p:spPr>
            <a:xfrm>
              <a:off x="1975757" y="2412076"/>
              <a:ext cx="212272" cy="615951"/>
            </a:xfrm>
            <a:prstGeom prst="down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62BC3866-6C45-4648-A474-A73CA4D32055}"/>
                </a:ext>
              </a:extLst>
            </p:cNvPr>
            <p:cNvSpPr txBox="1"/>
            <p:nvPr/>
          </p:nvSpPr>
          <p:spPr>
            <a:xfrm>
              <a:off x="482480" y="2508220"/>
              <a:ext cx="1467068" cy="400110"/>
            </a:xfrm>
            <a:prstGeom prst="rect">
              <a:avLst/>
            </a:prstGeom>
            <a:noFill/>
          </p:spPr>
          <p:txBody>
            <a:bodyPr wrap="none" rtlCol="0">
              <a:spAutoFit/>
            </a:bodyPr>
            <a:lstStyle/>
            <a:p>
              <a:r>
                <a:rPr lang="zh-CN" altLang="en-US" sz="2000" dirty="0"/>
                <a:t>选择并投入</a:t>
              </a:r>
              <a:endParaRPr lang="en-US" sz="2000" dirty="0"/>
            </a:p>
          </p:txBody>
        </p:sp>
        <p:sp>
          <p:nvSpPr>
            <p:cNvPr id="13" name="Right Arrow 12">
              <a:extLst>
                <a:ext uri="{FF2B5EF4-FFF2-40B4-BE49-F238E27FC236}">
                  <a16:creationId xmlns:a16="http://schemas.microsoft.com/office/drawing/2014/main" id="{A3630348-5CF2-5744-A0F1-C14C34692027}"/>
                </a:ext>
              </a:extLst>
            </p:cNvPr>
            <p:cNvSpPr/>
            <p:nvPr/>
          </p:nvSpPr>
          <p:spPr>
            <a:xfrm>
              <a:off x="4114804" y="4784272"/>
              <a:ext cx="1159328" cy="169405"/>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28E74558-D9B4-E040-A61A-E7CAB075A9EC}"/>
                </a:ext>
              </a:extLst>
            </p:cNvPr>
            <p:cNvSpPr txBox="1"/>
            <p:nvPr/>
          </p:nvSpPr>
          <p:spPr>
            <a:xfrm>
              <a:off x="4114803" y="4491685"/>
              <a:ext cx="1197764" cy="369332"/>
            </a:xfrm>
            <a:prstGeom prst="rect">
              <a:avLst/>
            </a:prstGeom>
            <a:noFill/>
          </p:spPr>
          <p:txBody>
            <a:bodyPr wrap="none" rtlCol="0">
              <a:spAutoFit/>
            </a:bodyPr>
            <a:lstStyle/>
            <a:p>
              <a:r>
                <a:rPr lang="zh-CN" altLang="en-US" dirty="0"/>
                <a:t>提升</a:t>
              </a:r>
              <a:r>
                <a:rPr lang="en-US" altLang="zh-CN" dirty="0"/>
                <a:t>/</a:t>
              </a:r>
              <a:r>
                <a:rPr lang="zh-CN" altLang="en-US" dirty="0"/>
                <a:t>降低</a:t>
              </a:r>
              <a:endParaRPr lang="en-US" dirty="0"/>
            </a:p>
          </p:txBody>
        </p:sp>
        <p:sp>
          <p:nvSpPr>
            <p:cNvPr id="30" name="TextBox 29">
              <a:extLst>
                <a:ext uri="{FF2B5EF4-FFF2-40B4-BE49-F238E27FC236}">
                  <a16:creationId xmlns:a16="http://schemas.microsoft.com/office/drawing/2014/main" id="{256C6104-4327-894D-8543-8100933D29B1}"/>
                </a:ext>
              </a:extLst>
            </p:cNvPr>
            <p:cNvSpPr txBox="1"/>
            <p:nvPr/>
          </p:nvSpPr>
          <p:spPr>
            <a:xfrm>
              <a:off x="551734" y="5757146"/>
              <a:ext cx="3954953" cy="830997"/>
            </a:xfrm>
            <a:prstGeom prst="rect">
              <a:avLst/>
            </a:prstGeom>
            <a:noFill/>
          </p:spPr>
          <p:txBody>
            <a:bodyPr wrap="square" rtlCol="0">
              <a:spAutoFit/>
            </a:bodyPr>
            <a:lstStyle/>
            <a:p>
              <a:r>
                <a:rPr lang="zh-CN" altLang="en-US" sz="2400" dirty="0"/>
                <a:t>玩点</a:t>
              </a:r>
              <a:r>
                <a:rPr lang="en-US" altLang="zh-CN" sz="2400" dirty="0"/>
                <a:t>1</a:t>
              </a:r>
              <a:r>
                <a:rPr lang="zh-CN" altLang="en-US" sz="2400" dirty="0"/>
                <a:t>：有限的资源先投入什么，后投入什么？</a:t>
              </a:r>
              <a:endParaRPr lang="en-US" sz="2400" dirty="0"/>
            </a:p>
          </p:txBody>
        </p:sp>
        <p:sp>
          <p:nvSpPr>
            <p:cNvPr id="49" name="Rectangle 48">
              <a:extLst>
                <a:ext uri="{FF2B5EF4-FFF2-40B4-BE49-F238E27FC236}">
                  <a16:creationId xmlns:a16="http://schemas.microsoft.com/office/drawing/2014/main" id="{B7D05386-23B9-5D40-8E7E-F13005A35B94}"/>
                </a:ext>
              </a:extLst>
            </p:cNvPr>
            <p:cNvSpPr/>
            <p:nvPr/>
          </p:nvSpPr>
          <p:spPr>
            <a:xfrm>
              <a:off x="8188451" y="1170036"/>
              <a:ext cx="3040474" cy="18579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dirty="0"/>
                <a:t>游戏的最终目标</a:t>
              </a:r>
              <a:endParaRPr lang="en-US" altLang="zh-CN" sz="2400" dirty="0"/>
            </a:p>
            <a:p>
              <a:pPr marL="514350" indent="-514350">
                <a:buAutoNum type="arabicPeriod"/>
              </a:pPr>
              <a:r>
                <a:rPr lang="zh-CN" altLang="en-US" sz="2400" dirty="0"/>
                <a:t>世界排名</a:t>
              </a:r>
              <a:endParaRPr lang="en-US" altLang="zh-CN" sz="2400" dirty="0"/>
            </a:p>
            <a:p>
              <a:pPr marL="514350" indent="-514350">
                <a:buAutoNum type="arabicPeriod"/>
              </a:pPr>
              <a:r>
                <a:rPr lang="zh-CN" altLang="en-US" sz="2400" dirty="0"/>
                <a:t>学生满意度</a:t>
              </a:r>
              <a:endParaRPr lang="en-US" altLang="zh-CN" sz="2400" dirty="0"/>
            </a:p>
            <a:p>
              <a:pPr marL="514350" indent="-514350">
                <a:buAutoNum type="arabicPeriod"/>
              </a:pPr>
              <a:r>
                <a:rPr lang="zh-CN" altLang="en-US" sz="2400" dirty="0"/>
                <a:t>。。。</a:t>
              </a:r>
              <a:endParaRPr lang="en-US" altLang="zh-CN" sz="2400" dirty="0"/>
            </a:p>
          </p:txBody>
        </p:sp>
        <p:sp>
          <p:nvSpPr>
            <p:cNvPr id="51" name="Down Arrow 50">
              <a:extLst>
                <a:ext uri="{FF2B5EF4-FFF2-40B4-BE49-F238E27FC236}">
                  <a16:creationId xmlns:a16="http://schemas.microsoft.com/office/drawing/2014/main" id="{87014840-6ABB-6742-8E66-322C968E5BEC}"/>
                </a:ext>
              </a:extLst>
            </p:cNvPr>
            <p:cNvSpPr/>
            <p:nvPr/>
          </p:nvSpPr>
          <p:spPr>
            <a:xfrm flipV="1">
              <a:off x="3041197" y="2383859"/>
              <a:ext cx="220435" cy="665057"/>
            </a:xfrm>
            <a:prstGeom prst="down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52" name="TextBox 51">
              <a:extLst>
                <a:ext uri="{FF2B5EF4-FFF2-40B4-BE49-F238E27FC236}">
                  <a16:creationId xmlns:a16="http://schemas.microsoft.com/office/drawing/2014/main" id="{8E0A1898-3792-3147-9D97-17E2AB86F867}"/>
                </a:ext>
              </a:extLst>
            </p:cNvPr>
            <p:cNvSpPr txBox="1"/>
            <p:nvPr/>
          </p:nvSpPr>
          <p:spPr>
            <a:xfrm>
              <a:off x="3350427" y="2516332"/>
              <a:ext cx="1697901" cy="400110"/>
            </a:xfrm>
            <a:prstGeom prst="rect">
              <a:avLst/>
            </a:prstGeom>
            <a:noFill/>
          </p:spPr>
          <p:txBody>
            <a:bodyPr wrap="none" rtlCol="0">
              <a:spAutoFit/>
            </a:bodyPr>
            <a:lstStyle/>
            <a:p>
              <a:r>
                <a:rPr lang="zh-CN" altLang="en-US" dirty="0"/>
                <a:t>获</a:t>
              </a:r>
              <a:r>
                <a:rPr lang="zh-CN" altLang="en-US" sz="2000" dirty="0"/>
                <a:t>得资源回报</a:t>
              </a:r>
              <a:endParaRPr lang="en-US" sz="2000" dirty="0"/>
            </a:p>
          </p:txBody>
        </p:sp>
        <p:sp>
          <p:nvSpPr>
            <p:cNvPr id="54" name="Right Arrow 53">
              <a:extLst>
                <a:ext uri="{FF2B5EF4-FFF2-40B4-BE49-F238E27FC236}">
                  <a16:creationId xmlns:a16="http://schemas.microsoft.com/office/drawing/2014/main" id="{EF389948-F5D1-2B4D-855B-2204D3BF11F2}"/>
                </a:ext>
              </a:extLst>
            </p:cNvPr>
            <p:cNvSpPr/>
            <p:nvPr/>
          </p:nvSpPr>
          <p:spPr>
            <a:xfrm>
              <a:off x="7810498" y="4761592"/>
              <a:ext cx="702129" cy="179615"/>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56" name="Down Arrow 55">
              <a:extLst>
                <a:ext uri="{FF2B5EF4-FFF2-40B4-BE49-F238E27FC236}">
                  <a16:creationId xmlns:a16="http://schemas.microsoft.com/office/drawing/2014/main" id="{848E1EA8-50F0-D04B-8A51-179AD69938BF}"/>
                </a:ext>
              </a:extLst>
            </p:cNvPr>
            <p:cNvSpPr/>
            <p:nvPr/>
          </p:nvSpPr>
          <p:spPr>
            <a:xfrm flipV="1">
              <a:off x="8451557" y="3035075"/>
              <a:ext cx="239484" cy="1825942"/>
            </a:xfrm>
            <a:prstGeom prst="down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57" name="Rectangle 56">
              <a:extLst>
                <a:ext uri="{FF2B5EF4-FFF2-40B4-BE49-F238E27FC236}">
                  <a16:creationId xmlns:a16="http://schemas.microsoft.com/office/drawing/2014/main" id="{9049F39F-7369-AB4B-8A90-22C2EF231D8A}"/>
                </a:ext>
              </a:extLst>
            </p:cNvPr>
            <p:cNvSpPr/>
            <p:nvPr/>
          </p:nvSpPr>
          <p:spPr>
            <a:xfrm>
              <a:off x="9271886" y="4491685"/>
              <a:ext cx="1957039" cy="6804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t>随机事件</a:t>
              </a:r>
              <a:endParaRPr lang="en-US" sz="2400" dirty="0"/>
            </a:p>
          </p:txBody>
        </p:sp>
        <p:sp>
          <p:nvSpPr>
            <p:cNvPr id="58" name="Right Arrow 57">
              <a:extLst>
                <a:ext uri="{FF2B5EF4-FFF2-40B4-BE49-F238E27FC236}">
                  <a16:creationId xmlns:a16="http://schemas.microsoft.com/office/drawing/2014/main" id="{D8BB7B99-9508-4142-BDD0-CBA8A379F6A9}"/>
                </a:ext>
              </a:extLst>
            </p:cNvPr>
            <p:cNvSpPr/>
            <p:nvPr/>
          </p:nvSpPr>
          <p:spPr>
            <a:xfrm>
              <a:off x="8652605" y="4784272"/>
              <a:ext cx="619282" cy="169405"/>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59" name="Down Arrow 58">
              <a:extLst>
                <a:ext uri="{FF2B5EF4-FFF2-40B4-BE49-F238E27FC236}">
                  <a16:creationId xmlns:a16="http://schemas.microsoft.com/office/drawing/2014/main" id="{22E0C16A-2740-E442-A7B5-22A3EFD33448}"/>
                </a:ext>
              </a:extLst>
            </p:cNvPr>
            <p:cNvSpPr/>
            <p:nvPr/>
          </p:nvSpPr>
          <p:spPr>
            <a:xfrm flipV="1">
              <a:off x="10025735" y="3025663"/>
              <a:ext cx="213652" cy="1466022"/>
            </a:xfrm>
            <a:prstGeom prst="down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60" name="TextBox 59">
              <a:extLst>
                <a:ext uri="{FF2B5EF4-FFF2-40B4-BE49-F238E27FC236}">
                  <a16:creationId xmlns:a16="http://schemas.microsoft.com/office/drawing/2014/main" id="{56D7B305-93E9-1945-8784-90424F5B822F}"/>
                </a:ext>
              </a:extLst>
            </p:cNvPr>
            <p:cNvSpPr txBox="1"/>
            <p:nvPr/>
          </p:nvSpPr>
          <p:spPr>
            <a:xfrm>
              <a:off x="10226732" y="3488084"/>
              <a:ext cx="1533007" cy="646331"/>
            </a:xfrm>
            <a:prstGeom prst="rect">
              <a:avLst/>
            </a:prstGeom>
            <a:noFill/>
          </p:spPr>
          <p:txBody>
            <a:bodyPr wrap="square" rtlCol="0">
              <a:spAutoFit/>
            </a:bodyPr>
            <a:lstStyle/>
            <a:p>
              <a:r>
                <a:rPr lang="zh-CN" altLang="en-US" dirty="0"/>
                <a:t>达成</a:t>
              </a:r>
              <a:r>
                <a:rPr lang="en-US" altLang="zh-CN" dirty="0"/>
                <a:t>/</a:t>
              </a:r>
              <a:r>
                <a:rPr lang="zh-CN" altLang="en-US" dirty="0"/>
                <a:t>降低目标进度</a:t>
              </a:r>
              <a:endParaRPr lang="en-US" dirty="0"/>
            </a:p>
          </p:txBody>
        </p:sp>
        <p:sp>
          <p:nvSpPr>
            <p:cNvPr id="61" name="TextBox 60">
              <a:extLst>
                <a:ext uri="{FF2B5EF4-FFF2-40B4-BE49-F238E27FC236}">
                  <a16:creationId xmlns:a16="http://schemas.microsoft.com/office/drawing/2014/main" id="{341BD03A-D2D1-FF41-9506-296E59727772}"/>
                </a:ext>
              </a:extLst>
            </p:cNvPr>
            <p:cNvSpPr txBox="1"/>
            <p:nvPr/>
          </p:nvSpPr>
          <p:spPr>
            <a:xfrm>
              <a:off x="8648435" y="3486357"/>
              <a:ext cx="1533007" cy="646331"/>
            </a:xfrm>
            <a:prstGeom prst="rect">
              <a:avLst/>
            </a:prstGeom>
            <a:noFill/>
          </p:spPr>
          <p:txBody>
            <a:bodyPr wrap="square" rtlCol="0">
              <a:spAutoFit/>
            </a:bodyPr>
            <a:lstStyle/>
            <a:p>
              <a:r>
                <a:rPr lang="zh-CN" altLang="en-US" dirty="0"/>
                <a:t>达成</a:t>
              </a:r>
              <a:r>
                <a:rPr lang="en-US" altLang="zh-CN" dirty="0"/>
                <a:t>/</a:t>
              </a:r>
              <a:r>
                <a:rPr lang="zh-CN" altLang="en-US" dirty="0"/>
                <a:t>降低目标进度</a:t>
              </a:r>
              <a:endParaRPr lang="en-US" dirty="0"/>
            </a:p>
          </p:txBody>
        </p:sp>
        <p:sp>
          <p:nvSpPr>
            <p:cNvPr id="62" name="TextBox 61">
              <a:extLst>
                <a:ext uri="{FF2B5EF4-FFF2-40B4-BE49-F238E27FC236}">
                  <a16:creationId xmlns:a16="http://schemas.microsoft.com/office/drawing/2014/main" id="{59535CFA-2062-F747-9927-45BF276F058F}"/>
                </a:ext>
              </a:extLst>
            </p:cNvPr>
            <p:cNvSpPr txBox="1"/>
            <p:nvPr/>
          </p:nvSpPr>
          <p:spPr>
            <a:xfrm>
              <a:off x="8936987" y="5408205"/>
              <a:ext cx="2714627" cy="830997"/>
            </a:xfrm>
            <a:prstGeom prst="rect">
              <a:avLst/>
            </a:prstGeom>
            <a:noFill/>
          </p:spPr>
          <p:txBody>
            <a:bodyPr wrap="square" rtlCol="0">
              <a:spAutoFit/>
            </a:bodyPr>
            <a:lstStyle/>
            <a:p>
              <a:r>
                <a:rPr lang="zh-CN" altLang="en-US" sz="2400" dirty="0"/>
                <a:t>玩点</a:t>
              </a:r>
              <a:r>
                <a:rPr lang="en-US" altLang="zh-CN" sz="2400" dirty="0"/>
                <a:t>2</a:t>
              </a:r>
              <a:r>
                <a:rPr lang="zh-CN" altLang="en-US" sz="2400" dirty="0"/>
                <a:t>：如何处理随机事件</a:t>
              </a:r>
              <a:endParaRPr lang="en-US" sz="2400" dirty="0"/>
            </a:p>
          </p:txBody>
        </p:sp>
        <p:sp>
          <p:nvSpPr>
            <p:cNvPr id="63" name="Rectangle 62">
              <a:extLst>
                <a:ext uri="{FF2B5EF4-FFF2-40B4-BE49-F238E27FC236}">
                  <a16:creationId xmlns:a16="http://schemas.microsoft.com/office/drawing/2014/main" id="{6DDF4902-0CF6-4A4D-B328-A15B71801E0A}"/>
                </a:ext>
              </a:extLst>
            </p:cNvPr>
            <p:cNvSpPr/>
            <p:nvPr/>
          </p:nvSpPr>
          <p:spPr>
            <a:xfrm>
              <a:off x="5274132" y="3282043"/>
              <a:ext cx="2536366" cy="2743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t>教学质量</a:t>
              </a:r>
              <a:endParaRPr lang="en-US" altLang="zh-CN" sz="2400" dirty="0"/>
            </a:p>
            <a:p>
              <a:pPr algn="ctr"/>
              <a:r>
                <a:rPr lang="zh-CN" altLang="en-US" sz="2400" dirty="0"/>
                <a:t>科研质量</a:t>
              </a:r>
              <a:endParaRPr lang="en-US" altLang="zh-CN" sz="2400" dirty="0"/>
            </a:p>
            <a:p>
              <a:pPr algn="ctr"/>
              <a:r>
                <a:rPr lang="zh-CN" altLang="en-US" sz="2400" dirty="0"/>
                <a:t>生活质量</a:t>
              </a:r>
              <a:endParaRPr lang="en-US" altLang="zh-CN" sz="2400" dirty="0"/>
            </a:p>
          </p:txBody>
        </p:sp>
        <p:sp>
          <p:nvSpPr>
            <p:cNvPr id="64" name="Down Arrow 63">
              <a:extLst>
                <a:ext uri="{FF2B5EF4-FFF2-40B4-BE49-F238E27FC236}">
                  <a16:creationId xmlns:a16="http://schemas.microsoft.com/office/drawing/2014/main" id="{5F3E99F3-22ED-DA4B-8C99-F723995B8EEB}"/>
                </a:ext>
              </a:extLst>
            </p:cNvPr>
            <p:cNvSpPr/>
            <p:nvPr/>
          </p:nvSpPr>
          <p:spPr>
            <a:xfrm rot="18241822" flipV="1">
              <a:off x="5627477" y="1461742"/>
              <a:ext cx="165326" cy="2423483"/>
            </a:xfrm>
            <a:prstGeom prst="down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3621514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游戏机制</a:t>
            </a:r>
          </a:p>
        </p:txBody>
      </p:sp>
      <p:sp>
        <p:nvSpPr>
          <p:cNvPr id="3" name="内容占位符 2"/>
          <p:cNvSpPr>
            <a:spLocks noGrp="1"/>
          </p:cNvSpPr>
          <p:nvPr>
            <p:ph idx="1"/>
          </p:nvPr>
        </p:nvSpPr>
        <p:spPr>
          <a:xfrm>
            <a:off x="1097280" y="1845734"/>
            <a:ext cx="4740812" cy="4023360"/>
          </a:xfrm>
        </p:spPr>
        <p:txBody>
          <a:bodyPr>
            <a:normAutofit/>
          </a:bodyPr>
          <a:lstStyle/>
          <a:p>
            <a:pPr marL="0" indent="0">
              <a:lnSpc>
                <a:spcPct val="150000"/>
              </a:lnSpc>
              <a:buNone/>
            </a:pPr>
            <a:r>
              <a:rPr lang="zh-CN" altLang="en-US" sz="2400"/>
              <a:t>生活质量</a:t>
            </a:r>
            <a:endParaRPr lang="en-US" altLang="zh-CN" sz="2400"/>
          </a:p>
          <a:p>
            <a:pPr marL="578358" lvl="1" indent="-285750">
              <a:lnSpc>
                <a:spcPct val="150000"/>
              </a:lnSpc>
            </a:pPr>
            <a:r>
              <a:rPr lang="zh-CN" altLang="en-US" sz="2000"/>
              <a:t>满足师生的各项日常生活需求。</a:t>
            </a:r>
            <a:endParaRPr lang="en-US" altLang="zh-CN" sz="2000"/>
          </a:p>
          <a:p>
            <a:pPr marL="578358" lvl="1" indent="-285750">
              <a:lnSpc>
                <a:spcPct val="150000"/>
              </a:lnSpc>
            </a:pPr>
            <a:r>
              <a:rPr lang="zh-CN" altLang="en-US" sz="2000"/>
              <a:t>食堂：食品卫生，口味，拥挤程度</a:t>
            </a:r>
            <a:r>
              <a:rPr lang="en-US" altLang="zh-CN" sz="2000"/>
              <a:t>...</a:t>
            </a:r>
          </a:p>
          <a:p>
            <a:pPr marL="578358" lvl="1" indent="-285750">
              <a:lnSpc>
                <a:spcPct val="150000"/>
              </a:lnSpc>
            </a:pPr>
            <a:r>
              <a:rPr lang="zh-CN" altLang="en-US" sz="2000"/>
              <a:t>寝室：洗浴设施，空调暖气</a:t>
            </a:r>
            <a:r>
              <a:rPr lang="en-US" altLang="zh-CN" sz="2000"/>
              <a:t>...</a:t>
            </a:r>
          </a:p>
          <a:p>
            <a:pPr marL="578358" lvl="1" indent="-285750">
              <a:lnSpc>
                <a:spcPct val="150000"/>
              </a:lnSpc>
            </a:pPr>
            <a:r>
              <a:rPr lang="zh-CN" altLang="en-US" sz="2000"/>
              <a:t>健身，娱乐，活动</a:t>
            </a:r>
            <a:r>
              <a:rPr lang="en-US" altLang="zh-CN" sz="2000"/>
              <a:t>...</a:t>
            </a:r>
          </a:p>
        </p:txBody>
      </p:sp>
      <p:sp>
        <p:nvSpPr>
          <p:cNvPr id="22" name="内容占位符 2"/>
          <p:cNvSpPr txBox="1">
            <a:spLocks/>
          </p:cNvSpPr>
          <p:nvPr/>
        </p:nvSpPr>
        <p:spPr>
          <a:xfrm>
            <a:off x="5838092" y="1845734"/>
            <a:ext cx="4740812" cy="4023360"/>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nSpc>
                <a:spcPct val="150000"/>
              </a:lnSpc>
              <a:buFont typeface="Calibri" panose="020F0502020204030204" pitchFamily="34" charset="0"/>
              <a:buNone/>
            </a:pPr>
            <a:r>
              <a:rPr lang="zh-CN" altLang="en-US" sz="2400"/>
              <a:t>教学质量</a:t>
            </a:r>
            <a:endParaRPr lang="en-US" altLang="zh-CN" sz="2400"/>
          </a:p>
          <a:p>
            <a:pPr marL="578358" lvl="1" indent="-285750">
              <a:lnSpc>
                <a:spcPct val="150000"/>
              </a:lnSpc>
            </a:pPr>
            <a:r>
              <a:rPr lang="zh-CN" altLang="en-US" sz="2000"/>
              <a:t>培养优秀的毕业生。</a:t>
            </a:r>
            <a:endParaRPr lang="en-US" altLang="zh-CN" sz="2000"/>
          </a:p>
          <a:p>
            <a:pPr marL="578358" lvl="1" indent="-285750">
              <a:lnSpc>
                <a:spcPct val="150000"/>
              </a:lnSpc>
            </a:pPr>
            <a:r>
              <a:rPr lang="zh-CN" altLang="en-US" sz="2000"/>
              <a:t>教学条件</a:t>
            </a:r>
            <a:endParaRPr lang="en-US" altLang="zh-CN" sz="2000"/>
          </a:p>
          <a:p>
            <a:pPr marL="578358" lvl="1" indent="-285750">
              <a:lnSpc>
                <a:spcPct val="150000"/>
              </a:lnSpc>
            </a:pPr>
            <a:r>
              <a:rPr lang="zh-CN" altLang="en-US" sz="2000"/>
              <a:t>自习条件</a:t>
            </a:r>
            <a:endParaRPr lang="en-US" altLang="zh-CN" sz="2000"/>
          </a:p>
          <a:p>
            <a:pPr marL="578358" lvl="1" indent="-285750">
              <a:lnSpc>
                <a:spcPct val="150000"/>
              </a:lnSpc>
            </a:pPr>
            <a:r>
              <a:rPr lang="zh-CN" altLang="en-US" sz="2000"/>
              <a:t>科研条件</a:t>
            </a:r>
            <a:endParaRPr lang="en-US" altLang="zh-CN" sz="2000"/>
          </a:p>
        </p:txBody>
      </p:sp>
    </p:spTree>
    <p:extLst>
      <p:ext uri="{BB962C8B-B14F-4D97-AF65-F5344CB8AC3E}">
        <p14:creationId xmlns:p14="http://schemas.microsoft.com/office/powerpoint/2010/main" val="1062284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B218F6-A19D-6E4B-83BA-9E6266330D0E}"/>
              </a:ext>
            </a:extLst>
          </p:cNvPr>
          <p:cNvSpPr>
            <a:spLocks noGrp="1"/>
          </p:cNvSpPr>
          <p:nvPr>
            <p:ph type="title"/>
          </p:nvPr>
        </p:nvSpPr>
        <p:spPr/>
        <p:txBody>
          <a:bodyPr/>
          <a:lstStyle/>
          <a:p>
            <a:r>
              <a:rPr lang="zh-CN" altLang="en-US" dirty="0"/>
              <a:t>回顾：游戏核心机制</a:t>
            </a:r>
            <a:endParaRPr lang="en-US" dirty="0"/>
          </a:p>
        </p:txBody>
      </p:sp>
      <p:sp>
        <p:nvSpPr>
          <p:cNvPr id="9" name="Rectangle 8">
            <a:extLst>
              <a:ext uri="{FF2B5EF4-FFF2-40B4-BE49-F238E27FC236}">
                <a16:creationId xmlns:a16="http://schemas.microsoft.com/office/drawing/2014/main" id="{46A3112D-AA83-5545-9BF6-D9AA42ECAC83}"/>
              </a:ext>
            </a:extLst>
          </p:cNvPr>
          <p:cNvSpPr/>
          <p:nvPr/>
        </p:nvSpPr>
        <p:spPr>
          <a:xfrm>
            <a:off x="1289957" y="1690688"/>
            <a:ext cx="3380013" cy="7096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t>资源：</a:t>
            </a:r>
            <a:r>
              <a:rPr lang="zh-CN" altLang="en-US" sz="2400" dirty="0"/>
              <a:t>经费、影响力等</a:t>
            </a:r>
            <a:endParaRPr lang="en-US" sz="2400" dirty="0"/>
          </a:p>
        </p:txBody>
      </p:sp>
      <p:sp>
        <p:nvSpPr>
          <p:cNvPr id="10" name="Rectangle 9">
            <a:extLst>
              <a:ext uri="{FF2B5EF4-FFF2-40B4-BE49-F238E27FC236}">
                <a16:creationId xmlns:a16="http://schemas.microsoft.com/office/drawing/2014/main" id="{B3BE0628-5F6D-3F45-9579-22A4209396A3}"/>
              </a:ext>
            </a:extLst>
          </p:cNvPr>
          <p:cNvSpPr/>
          <p:nvPr/>
        </p:nvSpPr>
        <p:spPr>
          <a:xfrm>
            <a:off x="1431470" y="3016251"/>
            <a:ext cx="2683331" cy="26171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t>建造建筑</a:t>
            </a:r>
            <a:endParaRPr lang="en-US" altLang="zh-CN" sz="2400" dirty="0"/>
          </a:p>
          <a:p>
            <a:pPr algn="ctr"/>
            <a:r>
              <a:rPr lang="zh-CN" altLang="en-US" sz="2400" dirty="0"/>
              <a:t>升级建筑</a:t>
            </a:r>
            <a:endParaRPr lang="en-US" altLang="zh-CN" sz="2400" dirty="0"/>
          </a:p>
          <a:p>
            <a:pPr algn="ctr"/>
            <a:r>
              <a:rPr lang="zh-CN" altLang="en-US" sz="2400" dirty="0"/>
              <a:t>招老师</a:t>
            </a:r>
            <a:endParaRPr lang="en-US" altLang="zh-CN" sz="2400" dirty="0"/>
          </a:p>
          <a:p>
            <a:pPr algn="ctr"/>
            <a:r>
              <a:rPr lang="zh-CN" altLang="en-US" sz="2400" dirty="0"/>
              <a:t>招生</a:t>
            </a:r>
            <a:endParaRPr lang="en-US" altLang="zh-CN" sz="2400" dirty="0"/>
          </a:p>
          <a:p>
            <a:pPr algn="ctr"/>
            <a:r>
              <a:rPr lang="zh-CN" altLang="en-US" sz="2400" dirty="0"/>
              <a:t>公关</a:t>
            </a:r>
            <a:endParaRPr lang="en-US" altLang="zh-CN" sz="2400" dirty="0"/>
          </a:p>
          <a:p>
            <a:pPr algn="ctr"/>
            <a:r>
              <a:rPr lang="en-US" altLang="zh-CN" sz="2400" dirty="0"/>
              <a:t>…</a:t>
            </a:r>
            <a:endParaRPr lang="en-US" sz="2400" dirty="0"/>
          </a:p>
        </p:txBody>
      </p:sp>
      <p:sp>
        <p:nvSpPr>
          <p:cNvPr id="11" name="Down Arrow 10">
            <a:extLst>
              <a:ext uri="{FF2B5EF4-FFF2-40B4-BE49-F238E27FC236}">
                <a16:creationId xmlns:a16="http://schemas.microsoft.com/office/drawing/2014/main" id="{CEB43A1A-1345-E44F-A911-56E25FF6744A}"/>
              </a:ext>
            </a:extLst>
          </p:cNvPr>
          <p:cNvSpPr/>
          <p:nvPr/>
        </p:nvSpPr>
        <p:spPr>
          <a:xfrm>
            <a:off x="1975757" y="2412076"/>
            <a:ext cx="212272" cy="615951"/>
          </a:xfrm>
          <a:prstGeom prst="down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62BC3866-6C45-4648-A474-A73CA4D32055}"/>
              </a:ext>
            </a:extLst>
          </p:cNvPr>
          <p:cNvSpPr txBox="1"/>
          <p:nvPr/>
        </p:nvSpPr>
        <p:spPr>
          <a:xfrm>
            <a:off x="482480" y="2508220"/>
            <a:ext cx="1467068" cy="400110"/>
          </a:xfrm>
          <a:prstGeom prst="rect">
            <a:avLst/>
          </a:prstGeom>
          <a:noFill/>
        </p:spPr>
        <p:txBody>
          <a:bodyPr wrap="none" rtlCol="0">
            <a:spAutoFit/>
          </a:bodyPr>
          <a:lstStyle/>
          <a:p>
            <a:r>
              <a:rPr lang="zh-CN" altLang="en-US" sz="2000" dirty="0"/>
              <a:t>选择并投入</a:t>
            </a:r>
            <a:endParaRPr lang="en-US" sz="2000" dirty="0"/>
          </a:p>
        </p:txBody>
      </p:sp>
      <p:sp>
        <p:nvSpPr>
          <p:cNvPr id="13" name="Right Arrow 12">
            <a:extLst>
              <a:ext uri="{FF2B5EF4-FFF2-40B4-BE49-F238E27FC236}">
                <a16:creationId xmlns:a16="http://schemas.microsoft.com/office/drawing/2014/main" id="{A3630348-5CF2-5744-A0F1-C14C34692027}"/>
              </a:ext>
            </a:extLst>
          </p:cNvPr>
          <p:cNvSpPr/>
          <p:nvPr/>
        </p:nvSpPr>
        <p:spPr>
          <a:xfrm>
            <a:off x="4114804" y="4784272"/>
            <a:ext cx="1159328" cy="169405"/>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28E74558-D9B4-E040-A61A-E7CAB075A9EC}"/>
              </a:ext>
            </a:extLst>
          </p:cNvPr>
          <p:cNvSpPr txBox="1"/>
          <p:nvPr/>
        </p:nvSpPr>
        <p:spPr>
          <a:xfrm>
            <a:off x="4114803" y="4491685"/>
            <a:ext cx="1197764" cy="369332"/>
          </a:xfrm>
          <a:prstGeom prst="rect">
            <a:avLst/>
          </a:prstGeom>
          <a:noFill/>
        </p:spPr>
        <p:txBody>
          <a:bodyPr wrap="none" rtlCol="0">
            <a:spAutoFit/>
          </a:bodyPr>
          <a:lstStyle/>
          <a:p>
            <a:r>
              <a:rPr lang="zh-CN" altLang="en-US" dirty="0"/>
              <a:t>提升</a:t>
            </a:r>
            <a:r>
              <a:rPr lang="en-US" altLang="zh-CN" dirty="0"/>
              <a:t>/</a:t>
            </a:r>
            <a:r>
              <a:rPr lang="zh-CN" altLang="en-US" dirty="0"/>
              <a:t>降低</a:t>
            </a:r>
            <a:endParaRPr lang="en-US" dirty="0"/>
          </a:p>
        </p:txBody>
      </p:sp>
      <p:sp>
        <p:nvSpPr>
          <p:cNvPr id="30" name="TextBox 29">
            <a:extLst>
              <a:ext uri="{FF2B5EF4-FFF2-40B4-BE49-F238E27FC236}">
                <a16:creationId xmlns:a16="http://schemas.microsoft.com/office/drawing/2014/main" id="{256C6104-4327-894D-8543-8100933D29B1}"/>
              </a:ext>
            </a:extLst>
          </p:cNvPr>
          <p:cNvSpPr txBox="1"/>
          <p:nvPr/>
        </p:nvSpPr>
        <p:spPr>
          <a:xfrm>
            <a:off x="551734" y="5757146"/>
            <a:ext cx="3954953" cy="830997"/>
          </a:xfrm>
          <a:prstGeom prst="rect">
            <a:avLst/>
          </a:prstGeom>
          <a:noFill/>
        </p:spPr>
        <p:txBody>
          <a:bodyPr wrap="square" rtlCol="0">
            <a:spAutoFit/>
          </a:bodyPr>
          <a:lstStyle/>
          <a:p>
            <a:r>
              <a:rPr lang="zh-CN" altLang="en-US" sz="2400" dirty="0"/>
              <a:t>玩点</a:t>
            </a:r>
            <a:r>
              <a:rPr lang="en-US" altLang="zh-CN" sz="2400" dirty="0"/>
              <a:t>1</a:t>
            </a:r>
            <a:r>
              <a:rPr lang="zh-CN" altLang="en-US" sz="2400" dirty="0"/>
              <a:t>：有限的资源先投入什么，后投入什么？</a:t>
            </a:r>
            <a:endParaRPr lang="en-US" sz="2400" dirty="0"/>
          </a:p>
        </p:txBody>
      </p:sp>
      <p:sp>
        <p:nvSpPr>
          <p:cNvPr id="49" name="Rectangle 48">
            <a:extLst>
              <a:ext uri="{FF2B5EF4-FFF2-40B4-BE49-F238E27FC236}">
                <a16:creationId xmlns:a16="http://schemas.microsoft.com/office/drawing/2014/main" id="{B7D05386-23B9-5D40-8E7E-F13005A35B94}"/>
              </a:ext>
            </a:extLst>
          </p:cNvPr>
          <p:cNvSpPr/>
          <p:nvPr/>
        </p:nvSpPr>
        <p:spPr>
          <a:xfrm>
            <a:off x="8188451" y="1170036"/>
            <a:ext cx="3040474" cy="18579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dirty="0"/>
              <a:t>游戏的最终目标</a:t>
            </a:r>
            <a:endParaRPr lang="en-US" altLang="zh-CN" sz="2400" dirty="0"/>
          </a:p>
          <a:p>
            <a:pPr marL="514350" indent="-514350">
              <a:buAutoNum type="arabicPeriod"/>
            </a:pPr>
            <a:r>
              <a:rPr lang="zh-CN" altLang="en-US" sz="2400" dirty="0"/>
              <a:t>世界排名</a:t>
            </a:r>
            <a:endParaRPr lang="en-US" altLang="zh-CN" sz="2400" dirty="0"/>
          </a:p>
          <a:p>
            <a:pPr marL="514350" indent="-514350">
              <a:buAutoNum type="arabicPeriod"/>
            </a:pPr>
            <a:r>
              <a:rPr lang="zh-CN" altLang="en-US" sz="2400" dirty="0"/>
              <a:t>学生满意度</a:t>
            </a:r>
            <a:endParaRPr lang="en-US" altLang="zh-CN" sz="2400" dirty="0"/>
          </a:p>
          <a:p>
            <a:pPr marL="514350" indent="-514350">
              <a:buAutoNum type="arabicPeriod"/>
            </a:pPr>
            <a:r>
              <a:rPr lang="zh-CN" altLang="en-US" sz="2400" dirty="0"/>
              <a:t>。。。</a:t>
            </a:r>
            <a:endParaRPr lang="en-US" altLang="zh-CN" sz="2400" dirty="0"/>
          </a:p>
        </p:txBody>
      </p:sp>
      <p:sp>
        <p:nvSpPr>
          <p:cNvPr id="51" name="Down Arrow 50">
            <a:extLst>
              <a:ext uri="{FF2B5EF4-FFF2-40B4-BE49-F238E27FC236}">
                <a16:creationId xmlns:a16="http://schemas.microsoft.com/office/drawing/2014/main" id="{87014840-6ABB-6742-8E66-322C968E5BEC}"/>
              </a:ext>
            </a:extLst>
          </p:cNvPr>
          <p:cNvSpPr/>
          <p:nvPr/>
        </p:nvSpPr>
        <p:spPr>
          <a:xfrm flipV="1">
            <a:off x="3041197" y="2383859"/>
            <a:ext cx="220435" cy="665057"/>
          </a:xfrm>
          <a:prstGeom prst="down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52" name="TextBox 51">
            <a:extLst>
              <a:ext uri="{FF2B5EF4-FFF2-40B4-BE49-F238E27FC236}">
                <a16:creationId xmlns:a16="http://schemas.microsoft.com/office/drawing/2014/main" id="{8E0A1898-3792-3147-9D97-17E2AB86F867}"/>
              </a:ext>
            </a:extLst>
          </p:cNvPr>
          <p:cNvSpPr txBox="1"/>
          <p:nvPr/>
        </p:nvSpPr>
        <p:spPr>
          <a:xfrm>
            <a:off x="3350427" y="2516332"/>
            <a:ext cx="1697901" cy="400110"/>
          </a:xfrm>
          <a:prstGeom prst="rect">
            <a:avLst/>
          </a:prstGeom>
          <a:noFill/>
        </p:spPr>
        <p:txBody>
          <a:bodyPr wrap="none" rtlCol="0">
            <a:spAutoFit/>
          </a:bodyPr>
          <a:lstStyle/>
          <a:p>
            <a:r>
              <a:rPr lang="zh-CN" altLang="en-US" dirty="0"/>
              <a:t>获</a:t>
            </a:r>
            <a:r>
              <a:rPr lang="zh-CN" altLang="en-US" sz="2000" dirty="0"/>
              <a:t>得资源回报</a:t>
            </a:r>
            <a:endParaRPr lang="en-US" sz="2000" dirty="0"/>
          </a:p>
        </p:txBody>
      </p:sp>
      <p:sp>
        <p:nvSpPr>
          <p:cNvPr id="54" name="Right Arrow 53">
            <a:extLst>
              <a:ext uri="{FF2B5EF4-FFF2-40B4-BE49-F238E27FC236}">
                <a16:creationId xmlns:a16="http://schemas.microsoft.com/office/drawing/2014/main" id="{EF389948-F5D1-2B4D-855B-2204D3BF11F2}"/>
              </a:ext>
            </a:extLst>
          </p:cNvPr>
          <p:cNvSpPr/>
          <p:nvPr/>
        </p:nvSpPr>
        <p:spPr>
          <a:xfrm>
            <a:off x="7810498" y="4761592"/>
            <a:ext cx="702129" cy="179615"/>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56" name="Down Arrow 55">
            <a:extLst>
              <a:ext uri="{FF2B5EF4-FFF2-40B4-BE49-F238E27FC236}">
                <a16:creationId xmlns:a16="http://schemas.microsoft.com/office/drawing/2014/main" id="{848E1EA8-50F0-D04B-8A51-179AD69938BF}"/>
              </a:ext>
            </a:extLst>
          </p:cNvPr>
          <p:cNvSpPr/>
          <p:nvPr/>
        </p:nvSpPr>
        <p:spPr>
          <a:xfrm flipV="1">
            <a:off x="8451557" y="3035075"/>
            <a:ext cx="239484" cy="1825942"/>
          </a:xfrm>
          <a:prstGeom prst="down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57" name="Rectangle 56">
            <a:extLst>
              <a:ext uri="{FF2B5EF4-FFF2-40B4-BE49-F238E27FC236}">
                <a16:creationId xmlns:a16="http://schemas.microsoft.com/office/drawing/2014/main" id="{9049F39F-7369-AB4B-8A90-22C2EF231D8A}"/>
              </a:ext>
            </a:extLst>
          </p:cNvPr>
          <p:cNvSpPr/>
          <p:nvPr/>
        </p:nvSpPr>
        <p:spPr>
          <a:xfrm>
            <a:off x="9271886" y="4491685"/>
            <a:ext cx="1957039" cy="6804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t>随机事件</a:t>
            </a:r>
            <a:endParaRPr lang="en-US" sz="2400" dirty="0"/>
          </a:p>
        </p:txBody>
      </p:sp>
      <p:sp>
        <p:nvSpPr>
          <p:cNvPr id="58" name="Right Arrow 57">
            <a:extLst>
              <a:ext uri="{FF2B5EF4-FFF2-40B4-BE49-F238E27FC236}">
                <a16:creationId xmlns:a16="http://schemas.microsoft.com/office/drawing/2014/main" id="{D8BB7B99-9508-4142-BDD0-CBA8A379F6A9}"/>
              </a:ext>
            </a:extLst>
          </p:cNvPr>
          <p:cNvSpPr/>
          <p:nvPr/>
        </p:nvSpPr>
        <p:spPr>
          <a:xfrm>
            <a:off x="8652605" y="4784272"/>
            <a:ext cx="619282" cy="169405"/>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59" name="Down Arrow 58">
            <a:extLst>
              <a:ext uri="{FF2B5EF4-FFF2-40B4-BE49-F238E27FC236}">
                <a16:creationId xmlns:a16="http://schemas.microsoft.com/office/drawing/2014/main" id="{22E0C16A-2740-E442-A7B5-22A3EFD33448}"/>
              </a:ext>
            </a:extLst>
          </p:cNvPr>
          <p:cNvSpPr/>
          <p:nvPr/>
        </p:nvSpPr>
        <p:spPr>
          <a:xfrm flipV="1">
            <a:off x="10025735" y="3025663"/>
            <a:ext cx="213652" cy="1466022"/>
          </a:xfrm>
          <a:prstGeom prst="down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60" name="TextBox 59">
            <a:extLst>
              <a:ext uri="{FF2B5EF4-FFF2-40B4-BE49-F238E27FC236}">
                <a16:creationId xmlns:a16="http://schemas.microsoft.com/office/drawing/2014/main" id="{56D7B305-93E9-1945-8784-90424F5B822F}"/>
              </a:ext>
            </a:extLst>
          </p:cNvPr>
          <p:cNvSpPr txBox="1"/>
          <p:nvPr/>
        </p:nvSpPr>
        <p:spPr>
          <a:xfrm>
            <a:off x="10226732" y="3488084"/>
            <a:ext cx="1533007" cy="646331"/>
          </a:xfrm>
          <a:prstGeom prst="rect">
            <a:avLst/>
          </a:prstGeom>
          <a:noFill/>
        </p:spPr>
        <p:txBody>
          <a:bodyPr wrap="square" rtlCol="0">
            <a:spAutoFit/>
          </a:bodyPr>
          <a:lstStyle/>
          <a:p>
            <a:r>
              <a:rPr lang="zh-CN" altLang="en-US" dirty="0"/>
              <a:t>达成</a:t>
            </a:r>
            <a:r>
              <a:rPr lang="en-US" altLang="zh-CN" dirty="0"/>
              <a:t>/</a:t>
            </a:r>
            <a:r>
              <a:rPr lang="zh-CN" altLang="en-US" dirty="0"/>
              <a:t>降低目标进度</a:t>
            </a:r>
            <a:endParaRPr lang="en-US" dirty="0"/>
          </a:p>
        </p:txBody>
      </p:sp>
      <p:sp>
        <p:nvSpPr>
          <p:cNvPr id="61" name="TextBox 60">
            <a:extLst>
              <a:ext uri="{FF2B5EF4-FFF2-40B4-BE49-F238E27FC236}">
                <a16:creationId xmlns:a16="http://schemas.microsoft.com/office/drawing/2014/main" id="{341BD03A-D2D1-FF41-9506-296E59727772}"/>
              </a:ext>
            </a:extLst>
          </p:cNvPr>
          <p:cNvSpPr txBox="1"/>
          <p:nvPr/>
        </p:nvSpPr>
        <p:spPr>
          <a:xfrm>
            <a:off x="8648435" y="3486357"/>
            <a:ext cx="1533007" cy="646331"/>
          </a:xfrm>
          <a:prstGeom prst="rect">
            <a:avLst/>
          </a:prstGeom>
          <a:noFill/>
        </p:spPr>
        <p:txBody>
          <a:bodyPr wrap="square" rtlCol="0">
            <a:spAutoFit/>
          </a:bodyPr>
          <a:lstStyle/>
          <a:p>
            <a:r>
              <a:rPr lang="zh-CN" altLang="en-US" dirty="0"/>
              <a:t>达成</a:t>
            </a:r>
            <a:r>
              <a:rPr lang="en-US" altLang="zh-CN" dirty="0"/>
              <a:t>/</a:t>
            </a:r>
            <a:r>
              <a:rPr lang="zh-CN" altLang="en-US" dirty="0"/>
              <a:t>降低目标进度</a:t>
            </a:r>
            <a:endParaRPr lang="en-US" dirty="0"/>
          </a:p>
        </p:txBody>
      </p:sp>
      <p:sp>
        <p:nvSpPr>
          <p:cNvPr id="62" name="TextBox 61">
            <a:extLst>
              <a:ext uri="{FF2B5EF4-FFF2-40B4-BE49-F238E27FC236}">
                <a16:creationId xmlns:a16="http://schemas.microsoft.com/office/drawing/2014/main" id="{59535CFA-2062-F747-9927-45BF276F058F}"/>
              </a:ext>
            </a:extLst>
          </p:cNvPr>
          <p:cNvSpPr txBox="1"/>
          <p:nvPr/>
        </p:nvSpPr>
        <p:spPr>
          <a:xfrm>
            <a:off x="8936987" y="5408205"/>
            <a:ext cx="2714627" cy="830997"/>
          </a:xfrm>
          <a:prstGeom prst="rect">
            <a:avLst/>
          </a:prstGeom>
          <a:noFill/>
        </p:spPr>
        <p:txBody>
          <a:bodyPr wrap="square" rtlCol="0">
            <a:spAutoFit/>
          </a:bodyPr>
          <a:lstStyle/>
          <a:p>
            <a:r>
              <a:rPr lang="zh-CN" altLang="en-US" sz="2400" dirty="0"/>
              <a:t>玩点</a:t>
            </a:r>
            <a:r>
              <a:rPr lang="en-US" altLang="zh-CN" sz="2400" dirty="0"/>
              <a:t>2</a:t>
            </a:r>
            <a:r>
              <a:rPr lang="zh-CN" altLang="en-US" sz="2400" dirty="0"/>
              <a:t>：如何处理随机事件</a:t>
            </a:r>
            <a:endParaRPr lang="en-US" sz="2400" dirty="0"/>
          </a:p>
        </p:txBody>
      </p:sp>
      <p:sp>
        <p:nvSpPr>
          <p:cNvPr id="63" name="Rectangle 62">
            <a:extLst>
              <a:ext uri="{FF2B5EF4-FFF2-40B4-BE49-F238E27FC236}">
                <a16:creationId xmlns:a16="http://schemas.microsoft.com/office/drawing/2014/main" id="{6DDF4902-0CF6-4A4D-B328-A15B71801E0A}"/>
              </a:ext>
            </a:extLst>
          </p:cNvPr>
          <p:cNvSpPr/>
          <p:nvPr/>
        </p:nvSpPr>
        <p:spPr>
          <a:xfrm>
            <a:off x="5274132" y="3282043"/>
            <a:ext cx="2536366" cy="2743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t>教学质量</a:t>
            </a:r>
            <a:endParaRPr lang="en-US" altLang="zh-CN" sz="2400" dirty="0"/>
          </a:p>
          <a:p>
            <a:pPr algn="ctr"/>
            <a:r>
              <a:rPr lang="zh-CN" altLang="en-US" sz="2400" dirty="0"/>
              <a:t>科研质量</a:t>
            </a:r>
            <a:endParaRPr lang="en-US" altLang="zh-CN" sz="2400" dirty="0"/>
          </a:p>
          <a:p>
            <a:pPr algn="ctr"/>
            <a:r>
              <a:rPr lang="zh-CN" altLang="en-US" sz="2400" dirty="0"/>
              <a:t>生活质量</a:t>
            </a:r>
            <a:endParaRPr lang="en-US" altLang="zh-CN" sz="2400" dirty="0"/>
          </a:p>
        </p:txBody>
      </p:sp>
      <p:sp>
        <p:nvSpPr>
          <p:cNvPr id="64" name="Down Arrow 63">
            <a:extLst>
              <a:ext uri="{FF2B5EF4-FFF2-40B4-BE49-F238E27FC236}">
                <a16:creationId xmlns:a16="http://schemas.microsoft.com/office/drawing/2014/main" id="{5F3E99F3-22ED-DA4B-8C99-F723995B8EEB}"/>
              </a:ext>
            </a:extLst>
          </p:cNvPr>
          <p:cNvSpPr/>
          <p:nvPr/>
        </p:nvSpPr>
        <p:spPr>
          <a:xfrm rot="18241822" flipV="1">
            <a:off x="5627477" y="1461742"/>
            <a:ext cx="165326" cy="2423483"/>
          </a:xfrm>
          <a:prstGeom prst="down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211540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游戏机制</a:t>
            </a:r>
          </a:p>
        </p:txBody>
      </p:sp>
      <p:sp>
        <p:nvSpPr>
          <p:cNvPr id="3" name="内容占位符 2"/>
          <p:cNvSpPr>
            <a:spLocks noGrp="1"/>
          </p:cNvSpPr>
          <p:nvPr>
            <p:ph idx="1"/>
          </p:nvPr>
        </p:nvSpPr>
        <p:spPr>
          <a:xfrm>
            <a:off x="1097280" y="1845734"/>
            <a:ext cx="2994074" cy="2749712"/>
          </a:xfrm>
        </p:spPr>
        <p:txBody>
          <a:bodyPr>
            <a:noAutofit/>
          </a:bodyPr>
          <a:lstStyle/>
          <a:p>
            <a:pPr marL="0" indent="0">
              <a:lnSpc>
                <a:spcPct val="150000"/>
              </a:lnSpc>
              <a:buNone/>
            </a:pPr>
            <a:r>
              <a:rPr lang="zh-CN" altLang="en-US" sz="3200"/>
              <a:t>校园规划</a:t>
            </a:r>
            <a:endParaRPr lang="en-US" altLang="zh-CN" sz="3200"/>
          </a:p>
          <a:p>
            <a:pPr marL="578358" lvl="1" indent="-285750">
              <a:lnSpc>
                <a:spcPct val="150000"/>
              </a:lnSpc>
              <a:buFont typeface="Arial" panose="020B0604020202020204" pitchFamily="34" charset="0"/>
              <a:buChar char="•"/>
            </a:pPr>
            <a:r>
              <a:rPr lang="zh-CN" altLang="en-US" sz="2800"/>
              <a:t>解决道路拥挤</a:t>
            </a:r>
            <a:endParaRPr lang="en-US" altLang="zh-CN" sz="2800"/>
          </a:p>
          <a:p>
            <a:pPr marL="578358" lvl="1" indent="-285750">
              <a:lnSpc>
                <a:spcPct val="150000"/>
              </a:lnSpc>
              <a:buFont typeface="Arial" panose="020B0604020202020204" pitchFamily="34" charset="0"/>
              <a:buChar char="•"/>
            </a:pPr>
            <a:r>
              <a:rPr lang="zh-CN" altLang="en-US" sz="2800"/>
              <a:t>建筑合理摆放</a:t>
            </a:r>
            <a:endParaRPr lang="en-US" altLang="zh-CN" sz="2800"/>
          </a:p>
          <a:p>
            <a:pPr marL="578358" lvl="1" indent="-285750">
              <a:lnSpc>
                <a:spcPct val="150000"/>
              </a:lnSpc>
              <a:buFont typeface="Arial" panose="020B0604020202020204" pitchFamily="34" charset="0"/>
              <a:buChar char="•"/>
            </a:pPr>
            <a:r>
              <a:rPr lang="zh-CN" altLang="en-US" sz="2800"/>
              <a:t>显示实时人流</a:t>
            </a:r>
            <a:endParaRPr lang="en-US" altLang="zh-CN" sz="2800"/>
          </a:p>
        </p:txBody>
      </p:sp>
      <p:pic>
        <p:nvPicPr>
          <p:cNvPr id="4" name="图片 3"/>
          <p:cNvPicPr>
            <a:picLocks noChangeAspect="1"/>
          </p:cNvPicPr>
          <p:nvPr/>
        </p:nvPicPr>
        <p:blipFill>
          <a:blip r:embed="rId3"/>
          <a:stretch>
            <a:fillRect/>
          </a:stretch>
        </p:blipFill>
        <p:spPr>
          <a:xfrm>
            <a:off x="5174700" y="2223220"/>
            <a:ext cx="6180140" cy="3645874"/>
          </a:xfrm>
          <a:prstGeom prst="rect">
            <a:avLst/>
          </a:prstGeom>
        </p:spPr>
      </p:pic>
    </p:spTree>
    <p:extLst>
      <p:ext uri="{BB962C8B-B14F-4D97-AF65-F5344CB8AC3E}">
        <p14:creationId xmlns:p14="http://schemas.microsoft.com/office/powerpoint/2010/main" val="2188191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游戏机制</a:t>
            </a:r>
          </a:p>
        </p:txBody>
      </p:sp>
      <p:sp>
        <p:nvSpPr>
          <p:cNvPr id="3" name="内容占位符 2"/>
          <p:cNvSpPr>
            <a:spLocks noGrp="1"/>
          </p:cNvSpPr>
          <p:nvPr>
            <p:ph idx="1"/>
          </p:nvPr>
        </p:nvSpPr>
        <p:spPr/>
        <p:txBody>
          <a:bodyPr/>
          <a:lstStyle/>
          <a:p>
            <a:pPr>
              <a:lnSpc>
                <a:spcPct val="150000"/>
              </a:lnSpc>
            </a:pPr>
            <a:r>
              <a:rPr lang="zh-CN" altLang="en-US" sz="2800"/>
              <a:t>目标：</a:t>
            </a:r>
            <a:endParaRPr lang="en-US" altLang="zh-CN" sz="2800"/>
          </a:p>
          <a:p>
            <a:endParaRPr lang="zh-CN" altLang="en-US"/>
          </a:p>
        </p:txBody>
      </p:sp>
      <p:pic>
        <p:nvPicPr>
          <p:cNvPr id="4" name="图片 3"/>
          <p:cNvPicPr>
            <a:picLocks noChangeAspect="1"/>
          </p:cNvPicPr>
          <p:nvPr/>
        </p:nvPicPr>
        <p:blipFill>
          <a:blip r:embed="rId3"/>
          <a:stretch>
            <a:fillRect/>
          </a:stretch>
        </p:blipFill>
        <p:spPr>
          <a:xfrm>
            <a:off x="4996374" y="2638148"/>
            <a:ext cx="2260212" cy="3105868"/>
          </a:xfrm>
          <a:prstGeom prst="rect">
            <a:avLst/>
          </a:prstGeom>
        </p:spPr>
      </p:pic>
    </p:spTree>
    <p:extLst>
      <p:ext uri="{BB962C8B-B14F-4D97-AF65-F5344CB8AC3E}">
        <p14:creationId xmlns:p14="http://schemas.microsoft.com/office/powerpoint/2010/main" val="8327174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可行性分析</a:t>
            </a:r>
          </a:p>
        </p:txBody>
      </p:sp>
      <p:sp>
        <p:nvSpPr>
          <p:cNvPr id="3" name="内容占位符 2"/>
          <p:cNvSpPr>
            <a:spLocks noGrp="1"/>
          </p:cNvSpPr>
          <p:nvPr>
            <p:ph idx="1"/>
          </p:nvPr>
        </p:nvSpPr>
        <p:spPr/>
        <p:txBody>
          <a:bodyPr>
            <a:normAutofit/>
          </a:bodyPr>
          <a:lstStyle/>
          <a:p>
            <a:pPr>
              <a:lnSpc>
                <a:spcPct val="150000"/>
              </a:lnSpc>
              <a:buFont typeface="Arial" panose="020B0604020202020204" pitchFamily="34" charset="0"/>
              <a:buChar char="•"/>
            </a:pPr>
            <a:r>
              <a:rPr lang="zh-CN" altLang="en-US" sz="2400"/>
              <a:t> 网页游戏，基于</a:t>
            </a:r>
            <a:r>
              <a:rPr lang="en-US" altLang="zh-CN" sz="2400"/>
              <a:t>Cocos</a:t>
            </a:r>
            <a:r>
              <a:rPr lang="zh-CN" altLang="en-US" sz="2400"/>
              <a:t> </a:t>
            </a:r>
            <a:r>
              <a:rPr lang="en-US" altLang="zh-CN" sz="2400"/>
              <a:t>Creator</a:t>
            </a:r>
            <a:r>
              <a:rPr lang="zh-CN" altLang="en-US" sz="2400"/>
              <a:t>框架实现。</a:t>
            </a:r>
            <a:endParaRPr lang="en-US" altLang="zh-CN" sz="2400"/>
          </a:p>
          <a:p>
            <a:pPr>
              <a:lnSpc>
                <a:spcPct val="150000"/>
              </a:lnSpc>
              <a:buFont typeface="Arial" panose="020B0604020202020204" pitchFamily="34" charset="0"/>
              <a:buChar char="•"/>
            </a:pPr>
            <a:r>
              <a:rPr lang="zh-CN" altLang="en-US" sz="2400"/>
              <a:t> 实时战略游戏框架。</a:t>
            </a:r>
            <a:endParaRPr lang="en-US" altLang="zh-CN" sz="2400"/>
          </a:p>
          <a:p>
            <a:pPr>
              <a:lnSpc>
                <a:spcPct val="150000"/>
              </a:lnSpc>
              <a:buFont typeface="Arial" panose="020B0604020202020204" pitchFamily="34" charset="0"/>
              <a:buChar char="•"/>
            </a:pPr>
            <a:r>
              <a:rPr lang="zh-CN" altLang="en-US" sz="2400"/>
              <a:t> 迭代式开发。</a:t>
            </a:r>
            <a:endParaRPr lang="en-US" altLang="zh-CN" sz="2400" dirty="0"/>
          </a:p>
        </p:txBody>
      </p:sp>
    </p:spTree>
    <p:extLst>
      <p:ext uri="{BB962C8B-B14F-4D97-AF65-F5344CB8AC3E}">
        <p14:creationId xmlns:p14="http://schemas.microsoft.com/office/powerpoint/2010/main" val="22909904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需求描述</a:t>
            </a:r>
          </a:p>
        </p:txBody>
      </p:sp>
      <p:sp>
        <p:nvSpPr>
          <p:cNvPr id="3" name="内容占位符 2"/>
          <p:cNvSpPr>
            <a:spLocks noGrp="1"/>
          </p:cNvSpPr>
          <p:nvPr>
            <p:ph idx="1"/>
          </p:nvPr>
        </p:nvSpPr>
        <p:spPr/>
        <p:txBody>
          <a:bodyPr>
            <a:normAutofit fontScale="85000" lnSpcReduction="20000"/>
          </a:bodyPr>
          <a:lstStyle/>
          <a:p>
            <a:pPr>
              <a:lnSpc>
                <a:spcPct val="170000"/>
              </a:lnSpc>
              <a:buClr>
                <a:schemeClr val="tx1"/>
              </a:buClr>
              <a:buSzPct val="70000"/>
              <a:buFont typeface="Wingdings" panose="05000000000000000000" pitchFamily="2" charset="2"/>
              <a:buChar char="l"/>
            </a:pPr>
            <a:r>
              <a:rPr lang="zh-CN" altLang="en-US" sz="2800"/>
              <a:t> 该软件应当支持</a:t>
            </a:r>
            <a:r>
              <a:rPr lang="en-US" altLang="zh-CN" sz="2800"/>
              <a:t>20</a:t>
            </a:r>
            <a:r>
              <a:rPr lang="zh-CN" altLang="en-US" sz="2800"/>
              <a:t>名以上的并发访问用户，在后端为他们提供游戏模拟。对于用户的合法输入需要及时（平均在</a:t>
            </a:r>
            <a:r>
              <a:rPr lang="en-US" altLang="zh-CN" sz="2800"/>
              <a:t>1</a:t>
            </a:r>
            <a:r>
              <a:rPr lang="zh-CN" altLang="en-US" sz="2800"/>
              <a:t>秒内）做出响应。对于非法输入和异常情况也要正确处理，不出现崩溃。</a:t>
            </a:r>
            <a:endParaRPr lang="en-US" altLang="zh-CN" sz="2800"/>
          </a:p>
          <a:p>
            <a:pPr>
              <a:lnSpc>
                <a:spcPct val="170000"/>
              </a:lnSpc>
              <a:buClr>
                <a:schemeClr val="tx1"/>
              </a:buClr>
              <a:buSzPct val="70000"/>
              <a:buFont typeface="Wingdings" panose="05000000000000000000" pitchFamily="2" charset="2"/>
              <a:buChar char="l"/>
            </a:pPr>
            <a:r>
              <a:rPr lang="zh-CN" altLang="en-US" sz="2800"/>
              <a:t> 该软件应当提供存档功能来满足长时间游戏的需要。用户请求存档时需要保存游戏快照，并在用户继续时正确载入。</a:t>
            </a:r>
            <a:endParaRPr lang="en-US" altLang="zh-CN" sz="2800"/>
          </a:p>
          <a:p>
            <a:pPr>
              <a:lnSpc>
                <a:spcPct val="170000"/>
              </a:lnSpc>
              <a:buClr>
                <a:schemeClr val="tx1"/>
              </a:buClr>
              <a:buSzPct val="70000"/>
              <a:buFont typeface="Wingdings" panose="05000000000000000000" pitchFamily="2" charset="2"/>
              <a:buChar char="l"/>
            </a:pPr>
            <a:r>
              <a:rPr lang="zh-CN" altLang="en-US" sz="2800"/>
              <a:t> 该软件应当提供排行榜功能，对于用户上传分数的操作正确记录，并在用户访问排行榜时输出相应的内容。</a:t>
            </a:r>
            <a:endParaRPr lang="en-US" altLang="zh-CN" sz="2800"/>
          </a:p>
        </p:txBody>
      </p:sp>
    </p:spTree>
    <p:extLst>
      <p:ext uri="{BB962C8B-B14F-4D97-AF65-F5344CB8AC3E}">
        <p14:creationId xmlns:p14="http://schemas.microsoft.com/office/powerpoint/2010/main" val="2672588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7E8530-0AFD-DC48-95F3-3887FBC5FA94}"/>
              </a:ext>
            </a:extLst>
          </p:cNvPr>
          <p:cNvSpPr>
            <a:spLocks noGrp="1"/>
          </p:cNvSpPr>
          <p:nvPr>
            <p:ph type="title"/>
          </p:nvPr>
        </p:nvSpPr>
        <p:spPr/>
        <p:txBody>
          <a:bodyPr/>
          <a:lstStyle/>
          <a:p>
            <a:r>
              <a:rPr lang="zh-CN" altLang="en-US" dirty="0"/>
              <a:t>需求捕获</a:t>
            </a:r>
            <a:endParaRPr lang="en-US" dirty="0"/>
          </a:p>
        </p:txBody>
      </p:sp>
      <p:sp>
        <p:nvSpPr>
          <p:cNvPr id="3" name="Text Placeholder 2">
            <a:extLst>
              <a:ext uri="{FF2B5EF4-FFF2-40B4-BE49-F238E27FC236}">
                <a16:creationId xmlns:a16="http://schemas.microsoft.com/office/drawing/2014/main" id="{447E54E1-8FA6-4543-AD7A-8E1DFC0BF77F}"/>
              </a:ext>
            </a:extLst>
          </p:cNvPr>
          <p:cNvSpPr>
            <a:spLocks noGrp="1"/>
          </p:cNvSpPr>
          <p:nvPr>
            <p:ph type="body" idx="1"/>
          </p:nvPr>
        </p:nvSpPr>
        <p:spPr/>
        <p:txBody>
          <a:bodyPr/>
          <a:lstStyle/>
          <a:p>
            <a:r>
              <a:rPr lang="en-US" dirty="0"/>
              <a:t>By</a:t>
            </a:r>
            <a:r>
              <a:rPr lang="zh-CN" altLang="en-US" dirty="0"/>
              <a:t> 何昊</a:t>
            </a:r>
            <a:endParaRPr lang="en-US" dirty="0"/>
          </a:p>
        </p:txBody>
      </p:sp>
    </p:spTree>
    <p:extLst>
      <p:ext uri="{BB962C8B-B14F-4D97-AF65-F5344CB8AC3E}">
        <p14:creationId xmlns:p14="http://schemas.microsoft.com/office/powerpoint/2010/main" val="3824953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需求描述</a:t>
            </a:r>
          </a:p>
        </p:txBody>
      </p:sp>
      <p:sp>
        <p:nvSpPr>
          <p:cNvPr id="3" name="内容占位符 2"/>
          <p:cNvSpPr>
            <a:spLocks noGrp="1"/>
          </p:cNvSpPr>
          <p:nvPr>
            <p:ph idx="1"/>
          </p:nvPr>
        </p:nvSpPr>
        <p:spPr/>
        <p:txBody>
          <a:bodyPr>
            <a:normAutofit/>
          </a:bodyPr>
          <a:lstStyle/>
          <a:p>
            <a:pPr>
              <a:lnSpc>
                <a:spcPct val="150000"/>
              </a:lnSpc>
              <a:buClr>
                <a:schemeClr val="tx1"/>
              </a:buClr>
              <a:buSzPct val="70000"/>
              <a:buFont typeface="Wingdings" panose="05000000000000000000" pitchFamily="2" charset="2"/>
              <a:buChar char="l"/>
            </a:pPr>
            <a:r>
              <a:rPr lang="zh-CN" altLang="en-US" sz="2400"/>
              <a:t> 需求捕获</a:t>
            </a:r>
            <a:endParaRPr lang="en-US" altLang="zh-CN" sz="2400"/>
          </a:p>
          <a:p>
            <a:pPr marL="201168" lvl="1" indent="0">
              <a:lnSpc>
                <a:spcPct val="150000"/>
              </a:lnSpc>
              <a:buClr>
                <a:schemeClr val="tx1"/>
              </a:buClr>
              <a:buSzPct val="70000"/>
              <a:buNone/>
            </a:pPr>
            <a:r>
              <a:rPr lang="zh-CN" altLang="en-US" sz="2000"/>
              <a:t>自悟。</a:t>
            </a:r>
            <a:endParaRPr lang="en-US" altLang="zh-CN" sz="2000"/>
          </a:p>
          <a:p>
            <a:pPr>
              <a:lnSpc>
                <a:spcPct val="150000"/>
              </a:lnSpc>
              <a:buClr>
                <a:schemeClr val="tx1"/>
              </a:buClr>
              <a:buSzPct val="70000"/>
              <a:buFont typeface="Wingdings" panose="05000000000000000000" pitchFamily="2" charset="2"/>
              <a:buChar char="l"/>
            </a:pPr>
            <a:r>
              <a:rPr lang="zh-CN" altLang="en-US" sz="2400"/>
              <a:t> 由来</a:t>
            </a:r>
            <a:endParaRPr lang="en-US" altLang="zh-CN" sz="2400"/>
          </a:p>
          <a:p>
            <a:pPr marL="292608" lvl="1" indent="0">
              <a:lnSpc>
                <a:spcPct val="150000"/>
              </a:lnSpc>
              <a:buClr>
                <a:schemeClr val="tx1"/>
              </a:buClr>
              <a:buSzPct val="70000"/>
              <a:buNone/>
            </a:pPr>
            <a:r>
              <a:rPr lang="zh-CN" altLang="en-US" sz="2000"/>
              <a:t>玩家需要打发闲暇时间，在游戏中获得乐趣。</a:t>
            </a:r>
            <a:endParaRPr lang="en-US" altLang="zh-CN" sz="2000"/>
          </a:p>
          <a:p>
            <a:pPr>
              <a:lnSpc>
                <a:spcPct val="150000"/>
              </a:lnSpc>
              <a:buClr>
                <a:schemeClr val="tx1"/>
              </a:buClr>
              <a:buSzPct val="70000"/>
              <a:buFont typeface="Wingdings" panose="05000000000000000000" pitchFamily="2" charset="2"/>
              <a:buChar char="l"/>
            </a:pPr>
            <a:r>
              <a:rPr lang="zh-CN" altLang="en-US" sz="2400"/>
              <a:t> 受众</a:t>
            </a:r>
            <a:endParaRPr lang="en-US" altLang="zh-CN" sz="2400"/>
          </a:p>
          <a:p>
            <a:pPr marL="201168" lvl="1" indent="0">
              <a:lnSpc>
                <a:spcPct val="150000"/>
              </a:lnSpc>
              <a:buClr>
                <a:schemeClr val="tx1"/>
              </a:buClr>
              <a:buSzPct val="70000"/>
              <a:buNone/>
            </a:pPr>
            <a:r>
              <a:rPr lang="zh-CN" altLang="en-US" sz="2000"/>
              <a:t>北大学生，策略类游戏爱好者。</a:t>
            </a:r>
            <a:endParaRPr lang="en-US" altLang="zh-CN" sz="2000"/>
          </a:p>
        </p:txBody>
      </p:sp>
    </p:spTree>
    <p:extLst>
      <p:ext uri="{BB962C8B-B14F-4D97-AF65-F5344CB8AC3E}">
        <p14:creationId xmlns:p14="http://schemas.microsoft.com/office/powerpoint/2010/main" val="125389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478AE6A4-4571-7144-AF0A-A7D3304F7DC7}"/>
              </a:ext>
            </a:extLst>
          </p:cNvPr>
          <p:cNvSpPr txBox="1"/>
          <p:nvPr/>
        </p:nvSpPr>
        <p:spPr>
          <a:xfrm>
            <a:off x="4205327" y="3091303"/>
            <a:ext cx="4416594" cy="1107996"/>
          </a:xfrm>
          <a:prstGeom prst="rect">
            <a:avLst/>
          </a:prstGeom>
          <a:noFill/>
        </p:spPr>
        <p:txBody>
          <a:bodyPr wrap="none" rtlCol="0">
            <a:spAutoFit/>
          </a:bodyPr>
          <a:lstStyle/>
          <a:p>
            <a:r>
              <a:rPr lang="zh-CN" altLang="en-US" sz="6600" dirty="0">
                <a:ln w="0"/>
                <a:effectLst>
                  <a:outerShdw blurRad="38100" dist="19050" dir="2700000" algn="tl" rotWithShape="0">
                    <a:schemeClr val="dk1">
                      <a:alpha val="40000"/>
                    </a:schemeClr>
                  </a:outerShdw>
                </a:effectLst>
              </a:rPr>
              <a:t>品质校园？</a:t>
            </a:r>
            <a:endParaRPr lang="en-US" sz="6600" dirty="0">
              <a:ln w="0"/>
              <a:effectLst>
                <a:outerShdw blurRad="38100" dist="19050" dir="2700000" algn="tl" rotWithShape="0">
                  <a:schemeClr val="dk1">
                    <a:alpha val="40000"/>
                  </a:schemeClr>
                </a:outerShdw>
              </a:effectLst>
            </a:endParaRPr>
          </a:p>
        </p:txBody>
      </p:sp>
      <p:sp>
        <p:nvSpPr>
          <p:cNvPr id="2" name="Title 1">
            <a:extLst>
              <a:ext uri="{FF2B5EF4-FFF2-40B4-BE49-F238E27FC236}">
                <a16:creationId xmlns:a16="http://schemas.microsoft.com/office/drawing/2014/main" id="{B77AC1B0-99A3-AA41-B147-BA28FDAC9FBF}"/>
              </a:ext>
            </a:extLst>
          </p:cNvPr>
          <p:cNvSpPr>
            <a:spLocks noGrp="1"/>
          </p:cNvSpPr>
          <p:nvPr>
            <p:ph type="title"/>
          </p:nvPr>
        </p:nvSpPr>
        <p:spPr/>
        <p:txBody>
          <a:bodyPr/>
          <a:lstStyle/>
          <a:p>
            <a:r>
              <a:rPr lang="zh-CN" altLang="en-US" dirty="0"/>
              <a:t>为什么我们要做一个游戏？</a:t>
            </a:r>
            <a:endParaRPr lang="en-US" dirty="0"/>
          </a:p>
        </p:txBody>
      </p:sp>
      <p:pic>
        <p:nvPicPr>
          <p:cNvPr id="4" name="Content Placeholder 3">
            <a:extLst>
              <a:ext uri="{FF2B5EF4-FFF2-40B4-BE49-F238E27FC236}">
                <a16:creationId xmlns:a16="http://schemas.microsoft.com/office/drawing/2014/main" id="{65E398F8-9F5B-D344-A852-961D164988DC}"/>
              </a:ext>
            </a:extLst>
          </p:cNvPr>
          <p:cNvPicPr>
            <a:picLocks noGrp="1" noChangeAspect="1"/>
          </p:cNvPicPr>
          <p:nvPr>
            <p:ph idx="1"/>
          </p:nvPr>
        </p:nvPicPr>
        <p:blipFill>
          <a:blip r:embed="rId2"/>
          <a:stretch>
            <a:fillRect/>
          </a:stretch>
        </p:blipFill>
        <p:spPr>
          <a:xfrm>
            <a:off x="668859" y="1746452"/>
            <a:ext cx="5111164" cy="4336440"/>
          </a:xfrm>
          <a:prstGeom prst="rect">
            <a:avLst/>
          </a:prstGeom>
        </p:spPr>
      </p:pic>
      <p:pic>
        <p:nvPicPr>
          <p:cNvPr id="5" name="Picture 4">
            <a:extLst>
              <a:ext uri="{FF2B5EF4-FFF2-40B4-BE49-F238E27FC236}">
                <a16:creationId xmlns:a16="http://schemas.microsoft.com/office/drawing/2014/main" id="{1B008DF4-D1D4-F64B-8817-6705C9E46415}"/>
              </a:ext>
            </a:extLst>
          </p:cNvPr>
          <p:cNvPicPr>
            <a:picLocks noChangeAspect="1"/>
          </p:cNvPicPr>
          <p:nvPr/>
        </p:nvPicPr>
        <p:blipFill>
          <a:blip r:embed="rId3"/>
          <a:stretch>
            <a:fillRect/>
          </a:stretch>
        </p:blipFill>
        <p:spPr>
          <a:xfrm>
            <a:off x="6096000" y="1271196"/>
            <a:ext cx="4941823" cy="3291254"/>
          </a:xfrm>
          <a:prstGeom prst="rect">
            <a:avLst/>
          </a:prstGeom>
        </p:spPr>
      </p:pic>
      <p:sp>
        <p:nvSpPr>
          <p:cNvPr id="6" name="TextBox 5">
            <a:extLst>
              <a:ext uri="{FF2B5EF4-FFF2-40B4-BE49-F238E27FC236}">
                <a16:creationId xmlns:a16="http://schemas.microsoft.com/office/drawing/2014/main" id="{6FD3307F-7709-F349-9637-A55526B06CA2}"/>
              </a:ext>
            </a:extLst>
          </p:cNvPr>
          <p:cNvSpPr txBox="1"/>
          <p:nvPr/>
        </p:nvSpPr>
        <p:spPr>
          <a:xfrm>
            <a:off x="1502229" y="6082892"/>
            <a:ext cx="3990195" cy="523220"/>
          </a:xfrm>
          <a:prstGeom prst="rect">
            <a:avLst/>
          </a:prstGeom>
          <a:noFill/>
        </p:spPr>
        <p:txBody>
          <a:bodyPr wrap="none" rtlCol="0">
            <a:spAutoFit/>
          </a:bodyPr>
          <a:lstStyle/>
          <a:p>
            <a:r>
              <a:rPr lang="en-US" altLang="zh-CN" sz="2800" dirty="0"/>
              <a:t>2019</a:t>
            </a:r>
            <a:r>
              <a:rPr lang="zh-CN" altLang="en-US" sz="2800" dirty="0"/>
              <a:t>年</a:t>
            </a:r>
            <a:r>
              <a:rPr lang="en-US" altLang="zh-CN" sz="2800" dirty="0"/>
              <a:t>10</a:t>
            </a:r>
            <a:r>
              <a:rPr lang="zh-CN" altLang="en-US" sz="2800" dirty="0"/>
              <a:t>月</a:t>
            </a:r>
            <a:r>
              <a:rPr lang="en-US" altLang="zh-CN" sz="2800" dirty="0"/>
              <a:t>9</a:t>
            </a:r>
            <a:r>
              <a:rPr lang="zh-CN" altLang="en-US" sz="2800" dirty="0"/>
              <a:t>日</a:t>
            </a:r>
            <a:r>
              <a:rPr lang="en-US" altLang="zh-CN" sz="2800" dirty="0"/>
              <a:t>12</a:t>
            </a:r>
            <a:r>
              <a:rPr lang="zh-CN" altLang="en-US" sz="2800" dirty="0"/>
              <a:t>点</a:t>
            </a:r>
            <a:r>
              <a:rPr lang="en-US" altLang="zh-CN" sz="2800" dirty="0"/>
              <a:t>20</a:t>
            </a:r>
            <a:r>
              <a:rPr lang="zh-CN" altLang="en-US" sz="2800" dirty="0"/>
              <a:t>分</a:t>
            </a:r>
            <a:endParaRPr lang="en-US" sz="2800" dirty="0"/>
          </a:p>
        </p:txBody>
      </p:sp>
      <p:sp>
        <p:nvSpPr>
          <p:cNvPr id="7" name="TextBox 6">
            <a:extLst>
              <a:ext uri="{FF2B5EF4-FFF2-40B4-BE49-F238E27FC236}">
                <a16:creationId xmlns:a16="http://schemas.microsoft.com/office/drawing/2014/main" id="{F6A7F1B8-C0F2-B540-AC11-AA193C8999CE}"/>
              </a:ext>
            </a:extLst>
          </p:cNvPr>
          <p:cNvSpPr txBox="1"/>
          <p:nvPr/>
        </p:nvSpPr>
        <p:spPr>
          <a:xfrm>
            <a:off x="6525073" y="4611231"/>
            <a:ext cx="3416320" cy="2246769"/>
          </a:xfrm>
          <a:prstGeom prst="rect">
            <a:avLst/>
          </a:prstGeom>
          <a:noFill/>
        </p:spPr>
        <p:txBody>
          <a:bodyPr wrap="none" rtlCol="0">
            <a:spAutoFit/>
          </a:bodyPr>
          <a:lstStyle/>
          <a:p>
            <a:r>
              <a:rPr lang="zh-CN" altLang="en-US" sz="2800" dirty="0"/>
              <a:t>北京工地大学</a:t>
            </a:r>
            <a:endParaRPr lang="en-US" altLang="zh-CN" sz="2800" dirty="0"/>
          </a:p>
          <a:p>
            <a:r>
              <a:rPr lang="zh-CN" altLang="en-US" sz="2800" dirty="0"/>
              <a:t>北京站着吃饭大学</a:t>
            </a:r>
            <a:endParaRPr lang="en-US" altLang="zh-CN" sz="2800" dirty="0"/>
          </a:p>
          <a:p>
            <a:r>
              <a:rPr lang="zh-CN" altLang="en-US" sz="2800" dirty="0"/>
              <a:t>北京咖啡厅大学</a:t>
            </a:r>
            <a:endParaRPr lang="en-US" altLang="zh-CN" sz="2800" dirty="0"/>
          </a:p>
          <a:p>
            <a:r>
              <a:rPr lang="zh-CN" altLang="en-US" sz="2800" dirty="0"/>
              <a:t>北京没地方自习大学</a:t>
            </a:r>
            <a:endParaRPr lang="en-US" altLang="zh-CN" sz="2800" dirty="0"/>
          </a:p>
          <a:p>
            <a:r>
              <a:rPr lang="zh-CN" altLang="en-US" sz="2800" dirty="0"/>
              <a:t>。。。</a:t>
            </a:r>
            <a:endParaRPr lang="en-US" sz="2800" dirty="0"/>
          </a:p>
        </p:txBody>
      </p:sp>
    </p:spTree>
    <p:extLst>
      <p:ext uri="{BB962C8B-B14F-4D97-AF65-F5344CB8AC3E}">
        <p14:creationId xmlns:p14="http://schemas.microsoft.com/office/powerpoint/2010/main" val="27247701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par>
                                <p:cTn id="8" presetID="9"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dissolv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dissolve">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dissolve">
                                      <p:cBhvr>
                                        <p:cTn id="2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88A664-633E-7847-B9E9-4A8E9C1B7DBA}"/>
              </a:ext>
            </a:extLst>
          </p:cNvPr>
          <p:cNvSpPr>
            <a:spLocks noGrp="1"/>
          </p:cNvSpPr>
          <p:nvPr>
            <p:ph type="title"/>
          </p:nvPr>
        </p:nvSpPr>
        <p:spPr/>
        <p:txBody>
          <a:bodyPr/>
          <a:lstStyle/>
          <a:p>
            <a:r>
              <a:rPr lang="zh-CN" altLang="en-US" dirty="0"/>
              <a:t>为什么我们</a:t>
            </a:r>
            <a:r>
              <a:rPr lang="zh-CN" altLang="en-US"/>
              <a:t>要做一个</a:t>
            </a:r>
            <a:r>
              <a:rPr lang="zh-CN" altLang="en-US" dirty="0"/>
              <a:t>游戏？</a:t>
            </a:r>
            <a:endParaRPr lang="en-US" dirty="0"/>
          </a:p>
        </p:txBody>
      </p:sp>
      <p:sp>
        <p:nvSpPr>
          <p:cNvPr id="3" name="Content Placeholder 2">
            <a:extLst>
              <a:ext uri="{FF2B5EF4-FFF2-40B4-BE49-F238E27FC236}">
                <a16:creationId xmlns:a16="http://schemas.microsoft.com/office/drawing/2014/main" id="{7B938E0C-182A-6E49-A7C2-5CB474B319FD}"/>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033E98EA-497A-1E48-9F38-69923F44CE90}"/>
              </a:ext>
            </a:extLst>
          </p:cNvPr>
          <p:cNvPicPr>
            <a:picLocks noChangeAspect="1"/>
          </p:cNvPicPr>
          <p:nvPr/>
        </p:nvPicPr>
        <p:blipFill>
          <a:blip r:embed="rId2"/>
          <a:stretch>
            <a:fillRect/>
          </a:stretch>
        </p:blipFill>
        <p:spPr>
          <a:xfrm>
            <a:off x="391258" y="1425026"/>
            <a:ext cx="6438900" cy="1054100"/>
          </a:xfrm>
          <a:prstGeom prst="rect">
            <a:avLst/>
          </a:prstGeom>
        </p:spPr>
      </p:pic>
      <p:pic>
        <p:nvPicPr>
          <p:cNvPr id="5" name="Picture 4">
            <a:extLst>
              <a:ext uri="{FF2B5EF4-FFF2-40B4-BE49-F238E27FC236}">
                <a16:creationId xmlns:a16="http://schemas.microsoft.com/office/drawing/2014/main" id="{C32AC0C2-425A-1D4F-BC18-40A11D58ECCF}"/>
              </a:ext>
            </a:extLst>
          </p:cNvPr>
          <p:cNvPicPr>
            <a:picLocks noChangeAspect="1"/>
          </p:cNvPicPr>
          <p:nvPr/>
        </p:nvPicPr>
        <p:blipFill>
          <a:blip r:embed="rId3"/>
          <a:stretch>
            <a:fillRect/>
          </a:stretch>
        </p:blipFill>
        <p:spPr>
          <a:xfrm>
            <a:off x="391258" y="2479126"/>
            <a:ext cx="6337300" cy="2260600"/>
          </a:xfrm>
          <a:prstGeom prst="rect">
            <a:avLst/>
          </a:prstGeom>
        </p:spPr>
      </p:pic>
      <p:pic>
        <p:nvPicPr>
          <p:cNvPr id="7" name="Picture 6">
            <a:extLst>
              <a:ext uri="{FF2B5EF4-FFF2-40B4-BE49-F238E27FC236}">
                <a16:creationId xmlns:a16="http://schemas.microsoft.com/office/drawing/2014/main" id="{D3E63E4F-F4EB-2D40-B5A3-954FE80C3F93}"/>
              </a:ext>
            </a:extLst>
          </p:cNvPr>
          <p:cNvPicPr>
            <a:picLocks noChangeAspect="1"/>
          </p:cNvPicPr>
          <p:nvPr/>
        </p:nvPicPr>
        <p:blipFill>
          <a:blip r:embed="rId4"/>
          <a:stretch>
            <a:fillRect/>
          </a:stretch>
        </p:blipFill>
        <p:spPr>
          <a:xfrm>
            <a:off x="5653942" y="1551477"/>
            <a:ext cx="6146800" cy="2501900"/>
          </a:xfrm>
          <a:prstGeom prst="rect">
            <a:avLst/>
          </a:prstGeom>
        </p:spPr>
      </p:pic>
      <p:pic>
        <p:nvPicPr>
          <p:cNvPr id="9" name="Picture 8">
            <a:extLst>
              <a:ext uri="{FF2B5EF4-FFF2-40B4-BE49-F238E27FC236}">
                <a16:creationId xmlns:a16="http://schemas.microsoft.com/office/drawing/2014/main" id="{ADD4E2C0-CB53-BF4B-89F3-81BCFEB2714B}"/>
              </a:ext>
            </a:extLst>
          </p:cNvPr>
          <p:cNvPicPr>
            <a:picLocks noChangeAspect="1"/>
          </p:cNvPicPr>
          <p:nvPr/>
        </p:nvPicPr>
        <p:blipFill>
          <a:blip r:embed="rId5"/>
          <a:stretch>
            <a:fillRect/>
          </a:stretch>
        </p:blipFill>
        <p:spPr>
          <a:xfrm>
            <a:off x="391258" y="4580427"/>
            <a:ext cx="6388100" cy="1409700"/>
          </a:xfrm>
          <a:prstGeom prst="rect">
            <a:avLst/>
          </a:prstGeom>
        </p:spPr>
      </p:pic>
      <p:pic>
        <p:nvPicPr>
          <p:cNvPr id="11" name="Picture 10">
            <a:extLst>
              <a:ext uri="{FF2B5EF4-FFF2-40B4-BE49-F238E27FC236}">
                <a16:creationId xmlns:a16="http://schemas.microsoft.com/office/drawing/2014/main" id="{03AF4BE5-FDFF-8240-9201-0146C38B3826}"/>
              </a:ext>
            </a:extLst>
          </p:cNvPr>
          <p:cNvPicPr>
            <a:picLocks noChangeAspect="1"/>
          </p:cNvPicPr>
          <p:nvPr/>
        </p:nvPicPr>
        <p:blipFill>
          <a:blip r:embed="rId6"/>
          <a:stretch>
            <a:fillRect/>
          </a:stretch>
        </p:blipFill>
        <p:spPr>
          <a:xfrm>
            <a:off x="5738447" y="4135501"/>
            <a:ext cx="4724400" cy="1651000"/>
          </a:xfrm>
          <a:prstGeom prst="rect">
            <a:avLst/>
          </a:prstGeom>
        </p:spPr>
      </p:pic>
      <p:grpSp>
        <p:nvGrpSpPr>
          <p:cNvPr id="15" name="Group 14">
            <a:extLst>
              <a:ext uri="{FF2B5EF4-FFF2-40B4-BE49-F238E27FC236}">
                <a16:creationId xmlns:a16="http://schemas.microsoft.com/office/drawing/2014/main" id="{C7C46799-852E-FC43-8AF4-7E87266076C0}"/>
              </a:ext>
            </a:extLst>
          </p:cNvPr>
          <p:cNvGrpSpPr/>
          <p:nvPr/>
        </p:nvGrpSpPr>
        <p:grpSpPr>
          <a:xfrm>
            <a:off x="1180927" y="3234688"/>
            <a:ext cx="3060700" cy="3395662"/>
            <a:chOff x="4565650" y="1771650"/>
            <a:chExt cx="3060700" cy="3395662"/>
          </a:xfrm>
        </p:grpSpPr>
        <p:pic>
          <p:nvPicPr>
            <p:cNvPr id="13" name="Picture 12">
              <a:extLst>
                <a:ext uri="{FF2B5EF4-FFF2-40B4-BE49-F238E27FC236}">
                  <a16:creationId xmlns:a16="http://schemas.microsoft.com/office/drawing/2014/main" id="{E8381C44-F8AA-2D40-9B1C-2A4329AE6407}"/>
                </a:ext>
              </a:extLst>
            </p:cNvPr>
            <p:cNvPicPr>
              <a:picLocks noChangeAspect="1"/>
            </p:cNvPicPr>
            <p:nvPr/>
          </p:nvPicPr>
          <p:blipFill>
            <a:blip r:embed="rId7"/>
            <a:stretch>
              <a:fillRect/>
            </a:stretch>
          </p:blipFill>
          <p:spPr>
            <a:xfrm>
              <a:off x="4565650" y="1771650"/>
              <a:ext cx="3060700" cy="3314700"/>
            </a:xfrm>
            <a:prstGeom prst="rect">
              <a:avLst/>
            </a:prstGeom>
          </p:spPr>
        </p:pic>
        <p:sp>
          <p:nvSpPr>
            <p:cNvPr id="14" name="TextBox 13">
              <a:extLst>
                <a:ext uri="{FF2B5EF4-FFF2-40B4-BE49-F238E27FC236}">
                  <a16:creationId xmlns:a16="http://schemas.microsoft.com/office/drawing/2014/main" id="{9DB498C6-EBE9-124E-B5EE-0E60F212B7E4}"/>
                </a:ext>
              </a:extLst>
            </p:cNvPr>
            <p:cNvSpPr txBox="1"/>
            <p:nvPr/>
          </p:nvSpPr>
          <p:spPr>
            <a:xfrm>
              <a:off x="5009981" y="4336315"/>
              <a:ext cx="2164054" cy="830997"/>
            </a:xfrm>
            <a:prstGeom prst="rect">
              <a:avLst/>
            </a:prstGeom>
            <a:noFill/>
          </p:spPr>
          <p:txBody>
            <a:bodyPr wrap="none" rtlCol="0">
              <a:spAutoFit/>
            </a:bodyPr>
            <a:lstStyle/>
            <a:p>
              <a:r>
                <a:rPr lang="en-US" sz="2400" dirty="0"/>
                <a:t>You</a:t>
              </a:r>
              <a:r>
                <a:rPr lang="zh-CN" altLang="en-US" sz="2400" dirty="0"/>
                <a:t> </a:t>
              </a:r>
              <a:r>
                <a:rPr lang="en-US" altLang="zh-CN" sz="2400" dirty="0"/>
                <a:t>can</a:t>
              </a:r>
              <a:r>
                <a:rPr lang="zh-CN" altLang="en-US" sz="2400" dirty="0"/>
                <a:t> </a:t>
              </a:r>
              <a:r>
                <a:rPr lang="en-US" altLang="zh-CN" sz="2400" dirty="0"/>
                <a:t>you</a:t>
              </a:r>
              <a:r>
                <a:rPr lang="zh-CN" altLang="en-US" sz="2400" dirty="0"/>
                <a:t> </a:t>
              </a:r>
              <a:r>
                <a:rPr lang="en-US" altLang="zh-CN" sz="2400" dirty="0"/>
                <a:t>up!</a:t>
              </a:r>
            </a:p>
            <a:p>
              <a:r>
                <a:rPr lang="zh-CN" altLang="en-US" sz="2400" dirty="0"/>
                <a:t>你行你上啊</a:t>
              </a:r>
              <a:endParaRPr lang="en-US" sz="2400" dirty="0"/>
            </a:p>
          </p:txBody>
        </p:sp>
      </p:grpSp>
      <p:sp>
        <p:nvSpPr>
          <p:cNvPr id="16" name="TextBox 15">
            <a:extLst>
              <a:ext uri="{FF2B5EF4-FFF2-40B4-BE49-F238E27FC236}">
                <a16:creationId xmlns:a16="http://schemas.microsoft.com/office/drawing/2014/main" id="{1F85F45D-313D-6A46-B417-0ECF6B0474D4}"/>
              </a:ext>
            </a:extLst>
          </p:cNvPr>
          <p:cNvSpPr txBox="1"/>
          <p:nvPr/>
        </p:nvSpPr>
        <p:spPr>
          <a:xfrm>
            <a:off x="4342672" y="3465039"/>
            <a:ext cx="7515949" cy="144655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zh-CN" altLang="en-US" sz="4400" dirty="0">
                <a:ln w="0"/>
                <a:effectLst>
                  <a:outerShdw blurRad="38100" dist="19050" dir="2700000" algn="tl" rotWithShape="0">
                    <a:schemeClr val="dk1">
                      <a:alpha val="40000"/>
                    </a:schemeClr>
                  </a:outerShdw>
                </a:effectLst>
              </a:rPr>
              <a:t>如果你自己来规划和建设一所大学，会怎么样？</a:t>
            </a:r>
            <a:endParaRPr lang="en-US" sz="4400" dirty="0">
              <a:ln w="0"/>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4277054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par>
                                <p:cTn id="8" presetID="9"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dissolve">
                                      <p:cBhvr>
                                        <p:cTn id="10" dur="500"/>
                                        <p:tgtEl>
                                          <p:spTgt spid="5"/>
                                        </p:tgtEl>
                                      </p:cBhvr>
                                    </p:animEffect>
                                  </p:childTnLst>
                                </p:cTn>
                              </p:par>
                              <p:par>
                                <p:cTn id="11" presetID="9"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dissolve">
                                      <p:cBhvr>
                                        <p:cTn id="13" dur="500"/>
                                        <p:tgtEl>
                                          <p:spTgt spid="9"/>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nodeType="click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dissolve">
                                      <p:cBhvr>
                                        <p:cTn id="18" dur="500"/>
                                        <p:tgtEl>
                                          <p:spTgt spid="11"/>
                                        </p:tgtEl>
                                      </p:cBhvr>
                                    </p:animEffect>
                                  </p:childTnLst>
                                </p:cTn>
                              </p:par>
                              <p:par>
                                <p:cTn id="19" presetID="9"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dissolve">
                                      <p:cBhvr>
                                        <p:cTn id="21" dur="500"/>
                                        <p:tgtEl>
                                          <p:spTgt spid="7"/>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grpId="0" nodeType="click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dissolve">
                                      <p:cBhvr>
                                        <p:cTn id="26" dur="500"/>
                                        <p:tgtEl>
                                          <p:spTgt spid="16"/>
                                        </p:tgtEl>
                                      </p:cBhvr>
                                    </p:animEffect>
                                  </p:childTnLst>
                                </p:cTn>
                              </p:par>
                              <p:par>
                                <p:cTn id="27" presetID="9" presetClass="entr" presetSubtype="0" fill="hold" nodeType="with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dissolve">
                                      <p:cBhvr>
                                        <p:cTn id="29"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068867-01ED-B443-BAF9-F49498BD9B02}"/>
              </a:ext>
            </a:extLst>
          </p:cNvPr>
          <p:cNvSpPr>
            <a:spLocks noGrp="1"/>
          </p:cNvSpPr>
          <p:nvPr>
            <p:ph type="title"/>
          </p:nvPr>
        </p:nvSpPr>
        <p:spPr>
          <a:xfrm>
            <a:off x="838200" y="557692"/>
            <a:ext cx="10515600" cy="1325563"/>
          </a:xfrm>
        </p:spPr>
        <p:txBody>
          <a:bodyPr/>
          <a:lstStyle/>
          <a:p>
            <a:r>
              <a:rPr lang="zh-CN" altLang="en-US" dirty="0"/>
              <a:t>所以，这个游戏也许是这样的</a:t>
            </a:r>
            <a:r>
              <a:rPr lang="en-US" altLang="zh-CN" dirty="0"/>
              <a:t>……</a:t>
            </a:r>
            <a:endParaRPr lang="en-US" dirty="0"/>
          </a:p>
        </p:txBody>
      </p:sp>
      <p:sp>
        <p:nvSpPr>
          <p:cNvPr id="3" name="Content Placeholder 2">
            <a:extLst>
              <a:ext uri="{FF2B5EF4-FFF2-40B4-BE49-F238E27FC236}">
                <a16:creationId xmlns:a16="http://schemas.microsoft.com/office/drawing/2014/main" id="{48B03A06-9EA0-FB45-9176-D639CED4BA79}"/>
              </a:ext>
            </a:extLst>
          </p:cNvPr>
          <p:cNvSpPr>
            <a:spLocks noGrp="1"/>
          </p:cNvSpPr>
          <p:nvPr>
            <p:ph idx="1"/>
          </p:nvPr>
        </p:nvSpPr>
        <p:spPr>
          <a:xfrm>
            <a:off x="838200" y="2017727"/>
            <a:ext cx="10515600" cy="4351338"/>
          </a:xfrm>
        </p:spPr>
        <p:txBody>
          <a:bodyPr>
            <a:normAutofit/>
          </a:bodyPr>
          <a:lstStyle/>
          <a:p>
            <a:pPr marL="0" indent="0">
              <a:buNone/>
            </a:pPr>
            <a:r>
              <a:rPr lang="en-US" altLang="zh-CN" sz="3600" dirty="0"/>
              <a:t>《University</a:t>
            </a:r>
            <a:r>
              <a:rPr lang="zh-CN" altLang="en-US" sz="3600" dirty="0"/>
              <a:t> </a:t>
            </a:r>
            <a:r>
              <a:rPr lang="en-US" altLang="zh-CN" sz="3600" dirty="0"/>
              <a:t>Sim》</a:t>
            </a:r>
            <a:r>
              <a:rPr lang="zh-CN" altLang="en-US" sz="3600" dirty="0"/>
              <a:t>是一个极简的策略类模拟游戏，你的任务是规划一所中国大学的建设与发展，规划学校政策，建设品质校园，力争为师生打造能够高效学习与科研的环境，为世界一流大学的建设添砖加瓦！你的合理建设能使得师生全身心投入学习与科研，国际排名不断上升，最终成为世界一流大学！不过，如果你的建设有问题的话，会发生什么就不得而知了</a:t>
            </a:r>
            <a:r>
              <a:rPr lang="en-US" altLang="zh-CN" sz="3600" dirty="0"/>
              <a:t>...</a:t>
            </a:r>
            <a:endParaRPr lang="en-US" sz="3600" dirty="0"/>
          </a:p>
        </p:txBody>
      </p:sp>
    </p:spTree>
    <p:extLst>
      <p:ext uri="{BB962C8B-B14F-4D97-AF65-F5344CB8AC3E}">
        <p14:creationId xmlns:p14="http://schemas.microsoft.com/office/powerpoint/2010/main" val="2563749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018E9A-D702-6F4E-B63E-1595EDC9341D}"/>
              </a:ext>
            </a:extLst>
          </p:cNvPr>
          <p:cNvSpPr>
            <a:spLocks noGrp="1"/>
          </p:cNvSpPr>
          <p:nvPr>
            <p:ph type="title"/>
          </p:nvPr>
        </p:nvSpPr>
        <p:spPr/>
        <p:txBody>
          <a:bodyPr/>
          <a:lstStyle/>
          <a:p>
            <a:r>
              <a:rPr lang="zh-CN" altLang="en-US" dirty="0"/>
              <a:t>游戏核心机制</a:t>
            </a:r>
            <a:r>
              <a:rPr lang="en-US" altLang="zh-CN" dirty="0"/>
              <a:t>(</a:t>
            </a:r>
            <a:r>
              <a:rPr lang="zh-CN" altLang="en-US" dirty="0"/>
              <a:t>抽象</a:t>
            </a:r>
            <a:r>
              <a:rPr lang="en-US" altLang="zh-CN" dirty="0"/>
              <a:t>)</a:t>
            </a:r>
            <a:endParaRPr lang="en-US" dirty="0"/>
          </a:p>
        </p:txBody>
      </p:sp>
      <p:graphicFrame>
        <p:nvGraphicFramePr>
          <p:cNvPr id="4" name="Content Placeholder 3">
            <a:extLst>
              <a:ext uri="{FF2B5EF4-FFF2-40B4-BE49-F238E27FC236}">
                <a16:creationId xmlns:a16="http://schemas.microsoft.com/office/drawing/2014/main" id="{A3F74288-342A-8241-A14F-9B9C7A4F4055}"/>
              </a:ext>
            </a:extLst>
          </p:cNvPr>
          <p:cNvGraphicFramePr>
            <a:graphicFrameLocks noGrp="1"/>
          </p:cNvGraphicFramePr>
          <p:nvPr>
            <p:ph idx="1"/>
            <p:extLst>
              <p:ext uri="{D42A27DB-BD31-4B8C-83A1-F6EECF244321}">
                <p14:modId xmlns:p14="http://schemas.microsoft.com/office/powerpoint/2010/main" val="754975136"/>
              </p:ext>
            </p:extLst>
          </p:nvPr>
        </p:nvGraphicFramePr>
        <p:xfrm>
          <a:off x="7494814" y="1984603"/>
          <a:ext cx="4566558" cy="372767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a:extLst>
              <a:ext uri="{FF2B5EF4-FFF2-40B4-BE49-F238E27FC236}">
                <a16:creationId xmlns:a16="http://schemas.microsoft.com/office/drawing/2014/main" id="{68D6D081-296F-B141-88E4-DE641E30ABA0}"/>
              </a:ext>
            </a:extLst>
          </p:cNvPr>
          <p:cNvSpPr txBox="1"/>
          <p:nvPr/>
        </p:nvSpPr>
        <p:spPr>
          <a:xfrm>
            <a:off x="838200" y="1984603"/>
            <a:ext cx="6868886" cy="3970318"/>
          </a:xfrm>
          <a:prstGeom prst="rect">
            <a:avLst/>
          </a:prstGeom>
          <a:noFill/>
        </p:spPr>
        <p:txBody>
          <a:bodyPr wrap="square" rtlCol="0">
            <a:spAutoFit/>
          </a:bodyPr>
          <a:lstStyle/>
          <a:p>
            <a:r>
              <a:rPr lang="en-US" sz="2800" dirty="0">
                <a:latin typeface="Avenir Next" panose="020B0503020202020204" pitchFamily="34" charset="0"/>
                <a:cs typeface="Arial Narrow" panose="020B0604020202020204" pitchFamily="34" charset="0"/>
              </a:rPr>
              <a:t>A </a:t>
            </a:r>
            <a:r>
              <a:rPr lang="en-US" sz="2800" b="1" dirty="0">
                <a:latin typeface="Avenir Next" panose="020B0503020202020204" pitchFamily="34" charset="0"/>
                <a:cs typeface="Arial Narrow" panose="020B0604020202020204" pitchFamily="34" charset="0"/>
              </a:rPr>
              <a:t>strategy game</a:t>
            </a:r>
            <a:r>
              <a:rPr lang="en-US" sz="2800" dirty="0">
                <a:latin typeface="Avenir Next" panose="020B0503020202020204" pitchFamily="34" charset="0"/>
                <a:cs typeface="Arial Narrow" panose="020B0604020202020204" pitchFamily="34" charset="0"/>
              </a:rPr>
              <a:t> or </a:t>
            </a:r>
            <a:r>
              <a:rPr lang="en-US" sz="2800" b="1" dirty="0">
                <a:latin typeface="Avenir Next" panose="020B0503020202020204" pitchFamily="34" charset="0"/>
                <a:cs typeface="Arial Narrow" panose="020B0604020202020204" pitchFamily="34" charset="0"/>
              </a:rPr>
              <a:t>strategic game</a:t>
            </a:r>
            <a:r>
              <a:rPr lang="en-US" sz="2800" dirty="0">
                <a:latin typeface="Avenir Next" panose="020B0503020202020204" pitchFamily="34" charset="0"/>
                <a:cs typeface="Arial Narrow" panose="020B0604020202020204" pitchFamily="34" charset="0"/>
              </a:rPr>
              <a:t> is a game in which the players' uncoerced, and often autonomous decision-making skills have a high significance in determining the outcome. Almost all strategy games require internal </a:t>
            </a:r>
            <a:r>
              <a:rPr lang="en-US" sz="2800" dirty="0">
                <a:latin typeface="Avenir Next" panose="020B0503020202020204" pitchFamily="34" charset="0"/>
                <a:cs typeface="Arial Narrow" panose="020B0604020202020204" pitchFamily="34" charset="0"/>
                <a:hlinkClick r:id="rId8" tooltip="Decision tree">
                  <a:extLst>
                    <a:ext uri="{A12FA001-AC4F-418D-AE19-62706E023703}">
                      <ahyp:hlinkClr xmlns:ahyp="http://schemas.microsoft.com/office/drawing/2018/hyperlinkcolor" val="tx"/>
                    </a:ext>
                  </a:extLst>
                </a:hlinkClick>
              </a:rPr>
              <a:t>decision tree</a:t>
            </a:r>
            <a:r>
              <a:rPr lang="en-US" sz="2800" dirty="0">
                <a:latin typeface="Avenir Next" panose="020B0503020202020204" pitchFamily="34" charset="0"/>
                <a:cs typeface="Arial Narrow" panose="020B0604020202020204" pitchFamily="34" charset="0"/>
              </a:rPr>
              <a:t> style thinking, and typically very high </a:t>
            </a:r>
            <a:r>
              <a:rPr lang="en-US" sz="2800" dirty="0">
                <a:latin typeface="Avenir Next" panose="020B0503020202020204" pitchFamily="34" charset="0"/>
                <a:cs typeface="Arial Narrow" panose="020B0604020202020204" pitchFamily="34" charset="0"/>
                <a:hlinkClick r:id="rId9">
                  <a:extLst>
                    <a:ext uri="{A12FA001-AC4F-418D-AE19-62706E023703}">
                      <ahyp:hlinkClr xmlns:ahyp="http://schemas.microsoft.com/office/drawing/2018/hyperlinkcolor" val="tx"/>
                    </a:ext>
                  </a:extLst>
                </a:hlinkClick>
              </a:rPr>
              <a:t>situational awareness</a:t>
            </a:r>
            <a:r>
              <a:rPr lang="en-US" sz="2800" dirty="0">
                <a:latin typeface="Avenir Next" panose="020B0503020202020204" pitchFamily="34" charset="0"/>
                <a:cs typeface="Arial Narrow" panose="020B0604020202020204" pitchFamily="34" charset="0"/>
              </a:rPr>
              <a:t>.</a:t>
            </a:r>
          </a:p>
          <a:p>
            <a:pPr algn="r"/>
            <a:r>
              <a:rPr lang="en-US" altLang="zh-CN" sz="2800" dirty="0">
                <a:latin typeface="Avenir Next" panose="020B0503020202020204" pitchFamily="34" charset="0"/>
                <a:cs typeface="Arial Narrow" panose="020B0604020202020204" pitchFamily="34" charset="0"/>
              </a:rPr>
              <a:t>——Wikipedia</a:t>
            </a:r>
            <a:endParaRPr lang="en-US" sz="2800" dirty="0">
              <a:latin typeface="Avenir Next" panose="020B0503020202020204" pitchFamily="34" charset="0"/>
              <a:cs typeface="Arial Narrow" panose="020B0604020202020204" pitchFamily="34" charset="0"/>
            </a:endParaRPr>
          </a:p>
        </p:txBody>
      </p:sp>
      <p:sp>
        <p:nvSpPr>
          <p:cNvPr id="6" name="TextBox 5">
            <a:extLst>
              <a:ext uri="{FF2B5EF4-FFF2-40B4-BE49-F238E27FC236}">
                <a16:creationId xmlns:a16="http://schemas.microsoft.com/office/drawing/2014/main" id="{BDAFF72D-8D31-6D4C-AD98-DB5E224873BD}"/>
              </a:ext>
            </a:extLst>
          </p:cNvPr>
          <p:cNvSpPr txBox="1"/>
          <p:nvPr/>
        </p:nvSpPr>
        <p:spPr>
          <a:xfrm>
            <a:off x="8993263" y="3479109"/>
            <a:ext cx="1569660" cy="369332"/>
          </a:xfrm>
          <a:prstGeom prst="rect">
            <a:avLst/>
          </a:prstGeom>
          <a:noFill/>
        </p:spPr>
        <p:txBody>
          <a:bodyPr wrap="none" rtlCol="0">
            <a:spAutoFit/>
          </a:bodyPr>
          <a:lstStyle/>
          <a:p>
            <a:r>
              <a:rPr lang="zh-CN" altLang="en-US" dirty="0"/>
              <a:t>核心游戏循环</a:t>
            </a:r>
            <a:endParaRPr lang="en-US" dirty="0"/>
          </a:p>
        </p:txBody>
      </p:sp>
      <p:sp>
        <p:nvSpPr>
          <p:cNvPr id="7" name="TextBox 6">
            <a:extLst>
              <a:ext uri="{FF2B5EF4-FFF2-40B4-BE49-F238E27FC236}">
                <a16:creationId xmlns:a16="http://schemas.microsoft.com/office/drawing/2014/main" id="{CD4AD279-20C5-8D43-9C42-608EAB3B292D}"/>
              </a:ext>
            </a:extLst>
          </p:cNvPr>
          <p:cNvSpPr txBox="1"/>
          <p:nvPr/>
        </p:nvSpPr>
        <p:spPr>
          <a:xfrm>
            <a:off x="7834888" y="514206"/>
            <a:ext cx="4544834" cy="1631216"/>
          </a:xfrm>
          <a:prstGeom prst="rect">
            <a:avLst/>
          </a:prstGeom>
          <a:noFill/>
        </p:spPr>
        <p:txBody>
          <a:bodyPr wrap="none" rtlCol="0">
            <a:spAutoFit/>
          </a:bodyPr>
          <a:lstStyle/>
          <a:p>
            <a:r>
              <a:rPr lang="zh-CN" altLang="en-US" sz="2000" dirty="0"/>
              <a:t>我要达成什么目标？</a:t>
            </a:r>
            <a:endParaRPr lang="en-US" altLang="zh-CN" sz="2000" dirty="0"/>
          </a:p>
          <a:p>
            <a:r>
              <a:rPr lang="zh-CN" altLang="en-US" sz="2000" dirty="0"/>
              <a:t>我要用什么方式达成目标？</a:t>
            </a:r>
            <a:endParaRPr lang="en-US" altLang="zh-CN" sz="2000" dirty="0"/>
          </a:p>
          <a:p>
            <a:r>
              <a:rPr lang="zh-CN" altLang="en-US" sz="2000" dirty="0"/>
              <a:t>我要如何在当前环境下做出最优决策？</a:t>
            </a:r>
            <a:endParaRPr lang="en-US" altLang="zh-CN" sz="2000" dirty="0"/>
          </a:p>
          <a:p>
            <a:r>
              <a:rPr lang="zh-CN" altLang="en-US" sz="2000" dirty="0"/>
              <a:t>。。。</a:t>
            </a:r>
            <a:endParaRPr lang="en-US" sz="2000" dirty="0"/>
          </a:p>
          <a:p>
            <a:endParaRPr lang="en-US" sz="2000" dirty="0"/>
          </a:p>
        </p:txBody>
      </p:sp>
    </p:spTree>
    <p:extLst>
      <p:ext uri="{BB962C8B-B14F-4D97-AF65-F5344CB8AC3E}">
        <p14:creationId xmlns:p14="http://schemas.microsoft.com/office/powerpoint/2010/main" val="14816986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dissolve">
                                      <p:cBhvr>
                                        <p:cTn id="12" dur="500"/>
                                        <p:tgtEl>
                                          <p:spTgt spid="4"/>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dissolve">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dissolve">
                                      <p:cBhvr>
                                        <p:cTn id="2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P spid="5" grpId="0"/>
      <p:bldP spid="6" grpId="0"/>
      <p:bldP spid="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B218F6-A19D-6E4B-83BA-9E6266330D0E}"/>
              </a:ext>
            </a:extLst>
          </p:cNvPr>
          <p:cNvSpPr>
            <a:spLocks noGrp="1"/>
          </p:cNvSpPr>
          <p:nvPr>
            <p:ph type="title"/>
          </p:nvPr>
        </p:nvSpPr>
        <p:spPr/>
        <p:txBody>
          <a:bodyPr/>
          <a:lstStyle/>
          <a:p>
            <a:r>
              <a:rPr lang="zh-CN" altLang="en-US" dirty="0"/>
              <a:t>游戏核心机制</a:t>
            </a:r>
            <a:r>
              <a:rPr lang="en-US" altLang="zh-CN" dirty="0"/>
              <a:t>(</a:t>
            </a:r>
            <a:r>
              <a:rPr lang="zh-CN" altLang="en-US" dirty="0"/>
              <a:t>具体</a:t>
            </a:r>
            <a:r>
              <a:rPr lang="en-US" altLang="zh-CN" dirty="0"/>
              <a:t>)</a:t>
            </a:r>
            <a:endParaRPr lang="en-US" dirty="0"/>
          </a:p>
        </p:txBody>
      </p:sp>
      <p:sp>
        <p:nvSpPr>
          <p:cNvPr id="9" name="Rectangle 8">
            <a:extLst>
              <a:ext uri="{FF2B5EF4-FFF2-40B4-BE49-F238E27FC236}">
                <a16:creationId xmlns:a16="http://schemas.microsoft.com/office/drawing/2014/main" id="{46A3112D-AA83-5545-9BF6-D9AA42ECAC83}"/>
              </a:ext>
            </a:extLst>
          </p:cNvPr>
          <p:cNvSpPr/>
          <p:nvPr/>
        </p:nvSpPr>
        <p:spPr>
          <a:xfrm>
            <a:off x="1289957" y="1690688"/>
            <a:ext cx="3380013" cy="7096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t>资源：</a:t>
            </a:r>
            <a:r>
              <a:rPr lang="zh-CN" altLang="en-US" sz="2400" dirty="0"/>
              <a:t>经费、影响力等</a:t>
            </a:r>
            <a:endParaRPr lang="en-US" sz="2400" dirty="0"/>
          </a:p>
        </p:txBody>
      </p:sp>
      <p:sp>
        <p:nvSpPr>
          <p:cNvPr id="10" name="Rectangle 9">
            <a:extLst>
              <a:ext uri="{FF2B5EF4-FFF2-40B4-BE49-F238E27FC236}">
                <a16:creationId xmlns:a16="http://schemas.microsoft.com/office/drawing/2014/main" id="{B3BE0628-5F6D-3F45-9579-22A4209396A3}"/>
              </a:ext>
            </a:extLst>
          </p:cNvPr>
          <p:cNvSpPr/>
          <p:nvPr/>
        </p:nvSpPr>
        <p:spPr>
          <a:xfrm>
            <a:off x="1431470" y="3016251"/>
            <a:ext cx="2683331" cy="26171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t>建造建筑</a:t>
            </a:r>
            <a:endParaRPr lang="en-US" altLang="zh-CN" sz="2400" dirty="0"/>
          </a:p>
          <a:p>
            <a:pPr algn="ctr"/>
            <a:r>
              <a:rPr lang="zh-CN" altLang="en-US" sz="2400" dirty="0"/>
              <a:t>升级建筑</a:t>
            </a:r>
            <a:endParaRPr lang="en-US" altLang="zh-CN" sz="2400" dirty="0"/>
          </a:p>
          <a:p>
            <a:pPr algn="ctr"/>
            <a:r>
              <a:rPr lang="zh-CN" altLang="en-US" sz="2400" dirty="0"/>
              <a:t>招老师</a:t>
            </a:r>
            <a:endParaRPr lang="en-US" altLang="zh-CN" sz="2400" dirty="0"/>
          </a:p>
          <a:p>
            <a:pPr algn="ctr"/>
            <a:r>
              <a:rPr lang="zh-CN" altLang="en-US" sz="2400" dirty="0"/>
              <a:t>招生</a:t>
            </a:r>
            <a:endParaRPr lang="en-US" altLang="zh-CN" sz="2400" dirty="0"/>
          </a:p>
          <a:p>
            <a:pPr algn="ctr"/>
            <a:r>
              <a:rPr lang="zh-CN" altLang="en-US" sz="2400" dirty="0"/>
              <a:t>公关</a:t>
            </a:r>
            <a:endParaRPr lang="en-US" altLang="zh-CN" sz="2400" dirty="0"/>
          </a:p>
          <a:p>
            <a:pPr algn="ctr"/>
            <a:r>
              <a:rPr lang="en-US" altLang="zh-CN" sz="2400" dirty="0"/>
              <a:t>…</a:t>
            </a:r>
            <a:endParaRPr lang="en-US" sz="2400" dirty="0"/>
          </a:p>
        </p:txBody>
      </p:sp>
      <p:sp>
        <p:nvSpPr>
          <p:cNvPr id="11" name="Down Arrow 10">
            <a:extLst>
              <a:ext uri="{FF2B5EF4-FFF2-40B4-BE49-F238E27FC236}">
                <a16:creationId xmlns:a16="http://schemas.microsoft.com/office/drawing/2014/main" id="{CEB43A1A-1345-E44F-A911-56E25FF6744A}"/>
              </a:ext>
            </a:extLst>
          </p:cNvPr>
          <p:cNvSpPr/>
          <p:nvPr/>
        </p:nvSpPr>
        <p:spPr>
          <a:xfrm>
            <a:off x="1975757" y="2412076"/>
            <a:ext cx="212272" cy="615951"/>
          </a:xfrm>
          <a:prstGeom prst="down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62BC3866-6C45-4648-A474-A73CA4D32055}"/>
              </a:ext>
            </a:extLst>
          </p:cNvPr>
          <p:cNvSpPr txBox="1"/>
          <p:nvPr/>
        </p:nvSpPr>
        <p:spPr>
          <a:xfrm>
            <a:off x="482480" y="2508220"/>
            <a:ext cx="1467068" cy="400110"/>
          </a:xfrm>
          <a:prstGeom prst="rect">
            <a:avLst/>
          </a:prstGeom>
          <a:noFill/>
        </p:spPr>
        <p:txBody>
          <a:bodyPr wrap="none" rtlCol="0">
            <a:spAutoFit/>
          </a:bodyPr>
          <a:lstStyle/>
          <a:p>
            <a:r>
              <a:rPr lang="zh-CN" altLang="en-US" sz="2000" dirty="0"/>
              <a:t>选择并投入</a:t>
            </a:r>
            <a:endParaRPr lang="en-US" sz="2000" dirty="0"/>
          </a:p>
        </p:txBody>
      </p:sp>
      <p:sp>
        <p:nvSpPr>
          <p:cNvPr id="13" name="Right Arrow 12">
            <a:extLst>
              <a:ext uri="{FF2B5EF4-FFF2-40B4-BE49-F238E27FC236}">
                <a16:creationId xmlns:a16="http://schemas.microsoft.com/office/drawing/2014/main" id="{A3630348-5CF2-5744-A0F1-C14C34692027}"/>
              </a:ext>
            </a:extLst>
          </p:cNvPr>
          <p:cNvSpPr/>
          <p:nvPr/>
        </p:nvSpPr>
        <p:spPr>
          <a:xfrm>
            <a:off x="4114804" y="4784272"/>
            <a:ext cx="1159328" cy="169405"/>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28E74558-D9B4-E040-A61A-E7CAB075A9EC}"/>
              </a:ext>
            </a:extLst>
          </p:cNvPr>
          <p:cNvSpPr txBox="1"/>
          <p:nvPr/>
        </p:nvSpPr>
        <p:spPr>
          <a:xfrm>
            <a:off x="4114803" y="4491685"/>
            <a:ext cx="1197764" cy="369332"/>
          </a:xfrm>
          <a:prstGeom prst="rect">
            <a:avLst/>
          </a:prstGeom>
          <a:noFill/>
        </p:spPr>
        <p:txBody>
          <a:bodyPr wrap="none" rtlCol="0">
            <a:spAutoFit/>
          </a:bodyPr>
          <a:lstStyle/>
          <a:p>
            <a:r>
              <a:rPr lang="zh-CN" altLang="en-US" dirty="0"/>
              <a:t>提升</a:t>
            </a:r>
            <a:r>
              <a:rPr lang="en-US" altLang="zh-CN" dirty="0"/>
              <a:t>/</a:t>
            </a:r>
            <a:r>
              <a:rPr lang="zh-CN" altLang="en-US" dirty="0"/>
              <a:t>降低</a:t>
            </a:r>
            <a:endParaRPr lang="en-US" dirty="0"/>
          </a:p>
        </p:txBody>
      </p:sp>
      <p:sp>
        <p:nvSpPr>
          <p:cNvPr id="30" name="TextBox 29">
            <a:extLst>
              <a:ext uri="{FF2B5EF4-FFF2-40B4-BE49-F238E27FC236}">
                <a16:creationId xmlns:a16="http://schemas.microsoft.com/office/drawing/2014/main" id="{256C6104-4327-894D-8543-8100933D29B1}"/>
              </a:ext>
            </a:extLst>
          </p:cNvPr>
          <p:cNvSpPr txBox="1"/>
          <p:nvPr/>
        </p:nvSpPr>
        <p:spPr>
          <a:xfrm>
            <a:off x="551734" y="5757146"/>
            <a:ext cx="3954953" cy="830997"/>
          </a:xfrm>
          <a:prstGeom prst="rect">
            <a:avLst/>
          </a:prstGeom>
          <a:noFill/>
        </p:spPr>
        <p:txBody>
          <a:bodyPr wrap="square" rtlCol="0">
            <a:spAutoFit/>
          </a:bodyPr>
          <a:lstStyle/>
          <a:p>
            <a:r>
              <a:rPr lang="zh-CN" altLang="en-US" sz="2400" dirty="0"/>
              <a:t>玩点</a:t>
            </a:r>
            <a:r>
              <a:rPr lang="en-US" altLang="zh-CN" sz="2400" dirty="0"/>
              <a:t>1</a:t>
            </a:r>
            <a:r>
              <a:rPr lang="zh-CN" altLang="en-US" sz="2400" dirty="0"/>
              <a:t>：有限的资源先投入什么，后投入什么？</a:t>
            </a:r>
            <a:endParaRPr lang="en-US" sz="2400" dirty="0"/>
          </a:p>
        </p:txBody>
      </p:sp>
      <p:sp>
        <p:nvSpPr>
          <p:cNvPr id="49" name="Rectangle 48">
            <a:extLst>
              <a:ext uri="{FF2B5EF4-FFF2-40B4-BE49-F238E27FC236}">
                <a16:creationId xmlns:a16="http://schemas.microsoft.com/office/drawing/2014/main" id="{B7D05386-23B9-5D40-8E7E-F13005A35B94}"/>
              </a:ext>
            </a:extLst>
          </p:cNvPr>
          <p:cNvSpPr/>
          <p:nvPr/>
        </p:nvSpPr>
        <p:spPr>
          <a:xfrm>
            <a:off x="8188451" y="1170036"/>
            <a:ext cx="3040474" cy="18579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dirty="0"/>
              <a:t>游戏的最终目标</a:t>
            </a:r>
            <a:endParaRPr lang="en-US" altLang="zh-CN" sz="2400" dirty="0"/>
          </a:p>
          <a:p>
            <a:pPr marL="514350" indent="-514350">
              <a:buAutoNum type="arabicPeriod"/>
            </a:pPr>
            <a:r>
              <a:rPr lang="zh-CN" altLang="en-US" sz="2400" dirty="0"/>
              <a:t>世界排名</a:t>
            </a:r>
            <a:endParaRPr lang="en-US" altLang="zh-CN" sz="2400" dirty="0"/>
          </a:p>
          <a:p>
            <a:pPr marL="514350" indent="-514350">
              <a:buAutoNum type="arabicPeriod"/>
            </a:pPr>
            <a:r>
              <a:rPr lang="zh-CN" altLang="en-US" sz="2400" dirty="0"/>
              <a:t>学生满意度</a:t>
            </a:r>
            <a:endParaRPr lang="en-US" altLang="zh-CN" sz="2400" dirty="0"/>
          </a:p>
          <a:p>
            <a:pPr marL="514350" indent="-514350">
              <a:buAutoNum type="arabicPeriod"/>
            </a:pPr>
            <a:r>
              <a:rPr lang="zh-CN" altLang="en-US" sz="2400" dirty="0"/>
              <a:t>。。。</a:t>
            </a:r>
            <a:endParaRPr lang="en-US" altLang="zh-CN" sz="2400" dirty="0"/>
          </a:p>
        </p:txBody>
      </p:sp>
      <p:sp>
        <p:nvSpPr>
          <p:cNvPr id="51" name="Down Arrow 50">
            <a:extLst>
              <a:ext uri="{FF2B5EF4-FFF2-40B4-BE49-F238E27FC236}">
                <a16:creationId xmlns:a16="http://schemas.microsoft.com/office/drawing/2014/main" id="{87014840-6ABB-6742-8E66-322C968E5BEC}"/>
              </a:ext>
            </a:extLst>
          </p:cNvPr>
          <p:cNvSpPr/>
          <p:nvPr/>
        </p:nvSpPr>
        <p:spPr>
          <a:xfrm flipV="1">
            <a:off x="3041197" y="2383859"/>
            <a:ext cx="220435" cy="665057"/>
          </a:xfrm>
          <a:prstGeom prst="down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52" name="TextBox 51">
            <a:extLst>
              <a:ext uri="{FF2B5EF4-FFF2-40B4-BE49-F238E27FC236}">
                <a16:creationId xmlns:a16="http://schemas.microsoft.com/office/drawing/2014/main" id="{8E0A1898-3792-3147-9D97-17E2AB86F867}"/>
              </a:ext>
            </a:extLst>
          </p:cNvPr>
          <p:cNvSpPr txBox="1"/>
          <p:nvPr/>
        </p:nvSpPr>
        <p:spPr>
          <a:xfrm>
            <a:off x="3350427" y="2516332"/>
            <a:ext cx="1697901" cy="400110"/>
          </a:xfrm>
          <a:prstGeom prst="rect">
            <a:avLst/>
          </a:prstGeom>
          <a:noFill/>
        </p:spPr>
        <p:txBody>
          <a:bodyPr wrap="none" rtlCol="0">
            <a:spAutoFit/>
          </a:bodyPr>
          <a:lstStyle/>
          <a:p>
            <a:r>
              <a:rPr lang="zh-CN" altLang="en-US" dirty="0"/>
              <a:t>获</a:t>
            </a:r>
            <a:r>
              <a:rPr lang="zh-CN" altLang="en-US" sz="2000" dirty="0"/>
              <a:t>得资源回报</a:t>
            </a:r>
            <a:endParaRPr lang="en-US" sz="2000" dirty="0"/>
          </a:p>
        </p:txBody>
      </p:sp>
      <p:sp>
        <p:nvSpPr>
          <p:cNvPr id="54" name="Right Arrow 53">
            <a:extLst>
              <a:ext uri="{FF2B5EF4-FFF2-40B4-BE49-F238E27FC236}">
                <a16:creationId xmlns:a16="http://schemas.microsoft.com/office/drawing/2014/main" id="{EF389948-F5D1-2B4D-855B-2204D3BF11F2}"/>
              </a:ext>
            </a:extLst>
          </p:cNvPr>
          <p:cNvSpPr/>
          <p:nvPr/>
        </p:nvSpPr>
        <p:spPr>
          <a:xfrm>
            <a:off x="7810498" y="4761592"/>
            <a:ext cx="702129" cy="179615"/>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56" name="Down Arrow 55">
            <a:extLst>
              <a:ext uri="{FF2B5EF4-FFF2-40B4-BE49-F238E27FC236}">
                <a16:creationId xmlns:a16="http://schemas.microsoft.com/office/drawing/2014/main" id="{848E1EA8-50F0-D04B-8A51-179AD69938BF}"/>
              </a:ext>
            </a:extLst>
          </p:cNvPr>
          <p:cNvSpPr/>
          <p:nvPr/>
        </p:nvSpPr>
        <p:spPr>
          <a:xfrm flipV="1">
            <a:off x="8451557" y="3035075"/>
            <a:ext cx="239484" cy="1825942"/>
          </a:xfrm>
          <a:prstGeom prst="down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57" name="Rectangle 56">
            <a:extLst>
              <a:ext uri="{FF2B5EF4-FFF2-40B4-BE49-F238E27FC236}">
                <a16:creationId xmlns:a16="http://schemas.microsoft.com/office/drawing/2014/main" id="{9049F39F-7369-AB4B-8A90-22C2EF231D8A}"/>
              </a:ext>
            </a:extLst>
          </p:cNvPr>
          <p:cNvSpPr/>
          <p:nvPr/>
        </p:nvSpPr>
        <p:spPr>
          <a:xfrm>
            <a:off x="9271886" y="4491685"/>
            <a:ext cx="1957039" cy="6804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t>随机事件</a:t>
            </a:r>
            <a:endParaRPr lang="en-US" sz="2400" dirty="0"/>
          </a:p>
        </p:txBody>
      </p:sp>
      <p:sp>
        <p:nvSpPr>
          <p:cNvPr id="58" name="Right Arrow 57">
            <a:extLst>
              <a:ext uri="{FF2B5EF4-FFF2-40B4-BE49-F238E27FC236}">
                <a16:creationId xmlns:a16="http://schemas.microsoft.com/office/drawing/2014/main" id="{D8BB7B99-9508-4142-BDD0-CBA8A379F6A9}"/>
              </a:ext>
            </a:extLst>
          </p:cNvPr>
          <p:cNvSpPr/>
          <p:nvPr/>
        </p:nvSpPr>
        <p:spPr>
          <a:xfrm>
            <a:off x="8652605" y="4784272"/>
            <a:ext cx="619282" cy="169405"/>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59" name="Down Arrow 58">
            <a:extLst>
              <a:ext uri="{FF2B5EF4-FFF2-40B4-BE49-F238E27FC236}">
                <a16:creationId xmlns:a16="http://schemas.microsoft.com/office/drawing/2014/main" id="{22E0C16A-2740-E442-A7B5-22A3EFD33448}"/>
              </a:ext>
            </a:extLst>
          </p:cNvPr>
          <p:cNvSpPr/>
          <p:nvPr/>
        </p:nvSpPr>
        <p:spPr>
          <a:xfrm flipV="1">
            <a:off x="10025735" y="3025663"/>
            <a:ext cx="213652" cy="1466022"/>
          </a:xfrm>
          <a:prstGeom prst="down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60" name="TextBox 59">
            <a:extLst>
              <a:ext uri="{FF2B5EF4-FFF2-40B4-BE49-F238E27FC236}">
                <a16:creationId xmlns:a16="http://schemas.microsoft.com/office/drawing/2014/main" id="{56D7B305-93E9-1945-8784-90424F5B822F}"/>
              </a:ext>
            </a:extLst>
          </p:cNvPr>
          <p:cNvSpPr txBox="1"/>
          <p:nvPr/>
        </p:nvSpPr>
        <p:spPr>
          <a:xfrm>
            <a:off x="10226732" y="3488084"/>
            <a:ext cx="1533007" cy="646331"/>
          </a:xfrm>
          <a:prstGeom prst="rect">
            <a:avLst/>
          </a:prstGeom>
          <a:noFill/>
        </p:spPr>
        <p:txBody>
          <a:bodyPr wrap="square" rtlCol="0">
            <a:spAutoFit/>
          </a:bodyPr>
          <a:lstStyle/>
          <a:p>
            <a:r>
              <a:rPr lang="zh-CN" altLang="en-US" dirty="0"/>
              <a:t>达成</a:t>
            </a:r>
            <a:r>
              <a:rPr lang="en-US" altLang="zh-CN" dirty="0"/>
              <a:t>/</a:t>
            </a:r>
            <a:r>
              <a:rPr lang="zh-CN" altLang="en-US" dirty="0"/>
              <a:t>降低目标进度</a:t>
            </a:r>
            <a:endParaRPr lang="en-US" dirty="0"/>
          </a:p>
        </p:txBody>
      </p:sp>
      <p:sp>
        <p:nvSpPr>
          <p:cNvPr id="61" name="TextBox 60">
            <a:extLst>
              <a:ext uri="{FF2B5EF4-FFF2-40B4-BE49-F238E27FC236}">
                <a16:creationId xmlns:a16="http://schemas.microsoft.com/office/drawing/2014/main" id="{341BD03A-D2D1-FF41-9506-296E59727772}"/>
              </a:ext>
            </a:extLst>
          </p:cNvPr>
          <p:cNvSpPr txBox="1"/>
          <p:nvPr/>
        </p:nvSpPr>
        <p:spPr>
          <a:xfrm>
            <a:off x="8648435" y="3486357"/>
            <a:ext cx="1533007" cy="646331"/>
          </a:xfrm>
          <a:prstGeom prst="rect">
            <a:avLst/>
          </a:prstGeom>
          <a:noFill/>
        </p:spPr>
        <p:txBody>
          <a:bodyPr wrap="square" rtlCol="0">
            <a:spAutoFit/>
          </a:bodyPr>
          <a:lstStyle/>
          <a:p>
            <a:r>
              <a:rPr lang="zh-CN" altLang="en-US" dirty="0"/>
              <a:t>达成</a:t>
            </a:r>
            <a:r>
              <a:rPr lang="en-US" altLang="zh-CN" dirty="0"/>
              <a:t>/</a:t>
            </a:r>
            <a:r>
              <a:rPr lang="zh-CN" altLang="en-US" dirty="0"/>
              <a:t>降低目标进度</a:t>
            </a:r>
            <a:endParaRPr lang="en-US" dirty="0"/>
          </a:p>
        </p:txBody>
      </p:sp>
      <p:sp>
        <p:nvSpPr>
          <p:cNvPr id="62" name="TextBox 61">
            <a:extLst>
              <a:ext uri="{FF2B5EF4-FFF2-40B4-BE49-F238E27FC236}">
                <a16:creationId xmlns:a16="http://schemas.microsoft.com/office/drawing/2014/main" id="{59535CFA-2062-F747-9927-45BF276F058F}"/>
              </a:ext>
            </a:extLst>
          </p:cNvPr>
          <p:cNvSpPr txBox="1"/>
          <p:nvPr/>
        </p:nvSpPr>
        <p:spPr>
          <a:xfrm>
            <a:off x="8936987" y="5408205"/>
            <a:ext cx="2714627" cy="830997"/>
          </a:xfrm>
          <a:prstGeom prst="rect">
            <a:avLst/>
          </a:prstGeom>
          <a:noFill/>
        </p:spPr>
        <p:txBody>
          <a:bodyPr wrap="square" rtlCol="0">
            <a:spAutoFit/>
          </a:bodyPr>
          <a:lstStyle/>
          <a:p>
            <a:r>
              <a:rPr lang="zh-CN" altLang="en-US" sz="2400" dirty="0"/>
              <a:t>玩点</a:t>
            </a:r>
            <a:r>
              <a:rPr lang="en-US" altLang="zh-CN" sz="2400" dirty="0"/>
              <a:t>2</a:t>
            </a:r>
            <a:r>
              <a:rPr lang="zh-CN" altLang="en-US" sz="2400" dirty="0"/>
              <a:t>：如何处理随机事件</a:t>
            </a:r>
            <a:endParaRPr lang="en-US" sz="2400" dirty="0"/>
          </a:p>
        </p:txBody>
      </p:sp>
      <p:sp>
        <p:nvSpPr>
          <p:cNvPr id="63" name="Rectangle 62">
            <a:extLst>
              <a:ext uri="{FF2B5EF4-FFF2-40B4-BE49-F238E27FC236}">
                <a16:creationId xmlns:a16="http://schemas.microsoft.com/office/drawing/2014/main" id="{6DDF4902-0CF6-4A4D-B328-A15B71801E0A}"/>
              </a:ext>
            </a:extLst>
          </p:cNvPr>
          <p:cNvSpPr/>
          <p:nvPr/>
        </p:nvSpPr>
        <p:spPr>
          <a:xfrm>
            <a:off x="5274132" y="3282043"/>
            <a:ext cx="2536366" cy="2743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t>教学质量</a:t>
            </a:r>
            <a:endParaRPr lang="en-US" altLang="zh-CN" sz="2400" dirty="0"/>
          </a:p>
          <a:p>
            <a:pPr algn="ctr"/>
            <a:r>
              <a:rPr lang="zh-CN" altLang="en-US" sz="2400" dirty="0"/>
              <a:t>科研质量</a:t>
            </a:r>
            <a:endParaRPr lang="en-US" altLang="zh-CN" sz="2400" dirty="0"/>
          </a:p>
          <a:p>
            <a:pPr algn="ctr"/>
            <a:r>
              <a:rPr lang="zh-CN" altLang="en-US" sz="2400" dirty="0"/>
              <a:t>生活质量</a:t>
            </a:r>
            <a:endParaRPr lang="en-US" altLang="zh-CN" sz="2400" dirty="0"/>
          </a:p>
        </p:txBody>
      </p:sp>
      <p:sp>
        <p:nvSpPr>
          <p:cNvPr id="64" name="Down Arrow 63">
            <a:extLst>
              <a:ext uri="{FF2B5EF4-FFF2-40B4-BE49-F238E27FC236}">
                <a16:creationId xmlns:a16="http://schemas.microsoft.com/office/drawing/2014/main" id="{5F3E99F3-22ED-DA4B-8C99-F723995B8EEB}"/>
              </a:ext>
            </a:extLst>
          </p:cNvPr>
          <p:cNvSpPr/>
          <p:nvPr/>
        </p:nvSpPr>
        <p:spPr>
          <a:xfrm rot="18241822" flipV="1">
            <a:off x="5627477" y="1461742"/>
            <a:ext cx="165326" cy="2423483"/>
          </a:xfrm>
          <a:prstGeom prst="down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037753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49F678-FB34-D740-8AB8-16B91D8FCDF2}"/>
              </a:ext>
            </a:extLst>
          </p:cNvPr>
          <p:cNvSpPr>
            <a:spLocks noGrp="1"/>
          </p:cNvSpPr>
          <p:nvPr>
            <p:ph type="title"/>
          </p:nvPr>
        </p:nvSpPr>
        <p:spPr/>
        <p:txBody>
          <a:bodyPr/>
          <a:lstStyle/>
          <a:p>
            <a:r>
              <a:rPr lang="zh-CN" altLang="en-US" dirty="0"/>
              <a:t>这个游戏的创新点在哪里？</a:t>
            </a:r>
            <a:endParaRPr lang="en-US" dirty="0"/>
          </a:p>
        </p:txBody>
      </p:sp>
      <p:sp>
        <p:nvSpPr>
          <p:cNvPr id="3" name="Text Placeholder 2">
            <a:extLst>
              <a:ext uri="{FF2B5EF4-FFF2-40B4-BE49-F238E27FC236}">
                <a16:creationId xmlns:a16="http://schemas.microsoft.com/office/drawing/2014/main" id="{F84F313B-3612-2E44-A162-838F2380903F}"/>
              </a:ext>
            </a:extLst>
          </p:cNvPr>
          <p:cNvSpPr>
            <a:spLocks noGrp="1"/>
          </p:cNvSpPr>
          <p:nvPr>
            <p:ph type="body" idx="1"/>
          </p:nvPr>
        </p:nvSpPr>
        <p:spPr>
          <a:xfrm>
            <a:off x="839788" y="1419905"/>
            <a:ext cx="5157787" cy="823912"/>
          </a:xfrm>
        </p:spPr>
        <p:txBody>
          <a:bodyPr>
            <a:normAutofit/>
          </a:bodyPr>
          <a:lstStyle/>
          <a:p>
            <a:r>
              <a:rPr lang="zh-CN" altLang="en-US" sz="2800" dirty="0"/>
              <a:t>策略模拟游戏                 </a:t>
            </a:r>
            <a:r>
              <a:rPr lang="en-US" altLang="zh-CN" sz="2800" dirty="0"/>
              <a:t>+</a:t>
            </a:r>
            <a:endParaRPr lang="en-US" sz="2800" dirty="0"/>
          </a:p>
        </p:txBody>
      </p:sp>
      <p:pic>
        <p:nvPicPr>
          <p:cNvPr id="7" name="Content Placeholder 6">
            <a:extLst>
              <a:ext uri="{FF2B5EF4-FFF2-40B4-BE49-F238E27FC236}">
                <a16:creationId xmlns:a16="http://schemas.microsoft.com/office/drawing/2014/main" id="{9423E230-DA02-B54B-90FD-6FE10329F008}"/>
              </a:ext>
            </a:extLst>
          </p:cNvPr>
          <p:cNvPicPr>
            <a:picLocks noGrp="1" noChangeAspect="1"/>
          </p:cNvPicPr>
          <p:nvPr>
            <p:ph sz="half" idx="2"/>
          </p:nvPr>
        </p:nvPicPr>
        <p:blipFill>
          <a:blip r:embed="rId3"/>
          <a:stretch>
            <a:fillRect/>
          </a:stretch>
        </p:blipFill>
        <p:spPr>
          <a:xfrm>
            <a:off x="888775" y="2439759"/>
            <a:ext cx="2143695" cy="997284"/>
          </a:xfrm>
          <a:prstGeom prst="rect">
            <a:avLst/>
          </a:prstGeom>
        </p:spPr>
      </p:pic>
      <p:sp>
        <p:nvSpPr>
          <p:cNvPr id="5" name="Text Placeholder 4">
            <a:extLst>
              <a:ext uri="{FF2B5EF4-FFF2-40B4-BE49-F238E27FC236}">
                <a16:creationId xmlns:a16="http://schemas.microsoft.com/office/drawing/2014/main" id="{DB13B136-E934-9C4A-B9C4-A1048726D38A}"/>
              </a:ext>
            </a:extLst>
          </p:cNvPr>
          <p:cNvSpPr>
            <a:spLocks noGrp="1"/>
          </p:cNvSpPr>
          <p:nvPr>
            <p:ph type="body" sz="quarter" idx="3"/>
          </p:nvPr>
        </p:nvSpPr>
        <p:spPr>
          <a:xfrm>
            <a:off x="6172200" y="1419905"/>
            <a:ext cx="5183188" cy="823912"/>
          </a:xfrm>
        </p:spPr>
        <p:txBody>
          <a:bodyPr>
            <a:normAutofit/>
          </a:bodyPr>
          <a:lstStyle/>
          <a:p>
            <a:r>
              <a:rPr lang="zh-CN" altLang="en-US" sz="2800" dirty="0"/>
              <a:t>以中国特色题材为背景的游戏</a:t>
            </a:r>
            <a:endParaRPr lang="en-US" sz="2800" dirty="0"/>
          </a:p>
        </p:txBody>
      </p:sp>
      <p:pic>
        <p:nvPicPr>
          <p:cNvPr id="8" name="Picture 7">
            <a:extLst>
              <a:ext uri="{FF2B5EF4-FFF2-40B4-BE49-F238E27FC236}">
                <a16:creationId xmlns:a16="http://schemas.microsoft.com/office/drawing/2014/main" id="{FBD40068-959F-8F49-8F05-6C946B3ECDF4}"/>
              </a:ext>
            </a:extLst>
          </p:cNvPr>
          <p:cNvPicPr>
            <a:picLocks noChangeAspect="1"/>
          </p:cNvPicPr>
          <p:nvPr/>
        </p:nvPicPr>
        <p:blipFill>
          <a:blip r:embed="rId4"/>
          <a:stretch>
            <a:fillRect/>
          </a:stretch>
        </p:blipFill>
        <p:spPr>
          <a:xfrm>
            <a:off x="888775" y="3506568"/>
            <a:ext cx="2143695" cy="997284"/>
          </a:xfrm>
          <a:prstGeom prst="rect">
            <a:avLst/>
          </a:prstGeom>
        </p:spPr>
      </p:pic>
      <p:pic>
        <p:nvPicPr>
          <p:cNvPr id="9" name="Picture 8">
            <a:extLst>
              <a:ext uri="{FF2B5EF4-FFF2-40B4-BE49-F238E27FC236}">
                <a16:creationId xmlns:a16="http://schemas.microsoft.com/office/drawing/2014/main" id="{E058BA19-26F9-8F4D-9991-34F7041E9C1C}"/>
              </a:ext>
            </a:extLst>
          </p:cNvPr>
          <p:cNvPicPr>
            <a:picLocks noChangeAspect="1"/>
          </p:cNvPicPr>
          <p:nvPr/>
        </p:nvPicPr>
        <p:blipFill>
          <a:blip r:embed="rId5"/>
          <a:stretch>
            <a:fillRect/>
          </a:stretch>
        </p:blipFill>
        <p:spPr>
          <a:xfrm>
            <a:off x="3211525" y="2408832"/>
            <a:ext cx="2143695" cy="997284"/>
          </a:xfrm>
          <a:prstGeom prst="rect">
            <a:avLst/>
          </a:prstGeom>
        </p:spPr>
      </p:pic>
      <p:pic>
        <p:nvPicPr>
          <p:cNvPr id="10" name="Picture 9">
            <a:extLst>
              <a:ext uri="{FF2B5EF4-FFF2-40B4-BE49-F238E27FC236}">
                <a16:creationId xmlns:a16="http://schemas.microsoft.com/office/drawing/2014/main" id="{72FBF019-D574-B84F-B956-38CB70DC5CE2}"/>
              </a:ext>
            </a:extLst>
          </p:cNvPr>
          <p:cNvPicPr>
            <a:picLocks noChangeAspect="1"/>
          </p:cNvPicPr>
          <p:nvPr/>
        </p:nvPicPr>
        <p:blipFill>
          <a:blip r:embed="rId6"/>
          <a:stretch>
            <a:fillRect/>
          </a:stretch>
        </p:blipFill>
        <p:spPr>
          <a:xfrm>
            <a:off x="3211082" y="3487638"/>
            <a:ext cx="2143695" cy="997284"/>
          </a:xfrm>
          <a:prstGeom prst="rect">
            <a:avLst/>
          </a:prstGeom>
        </p:spPr>
      </p:pic>
      <p:pic>
        <p:nvPicPr>
          <p:cNvPr id="11" name="Picture 10">
            <a:extLst>
              <a:ext uri="{FF2B5EF4-FFF2-40B4-BE49-F238E27FC236}">
                <a16:creationId xmlns:a16="http://schemas.microsoft.com/office/drawing/2014/main" id="{8D9F11AE-8562-0048-A02F-5FA8F77BE78E}"/>
              </a:ext>
            </a:extLst>
          </p:cNvPr>
          <p:cNvPicPr>
            <a:picLocks noChangeAspect="1"/>
          </p:cNvPicPr>
          <p:nvPr/>
        </p:nvPicPr>
        <p:blipFill>
          <a:blip r:embed="rId7"/>
          <a:stretch>
            <a:fillRect/>
          </a:stretch>
        </p:blipFill>
        <p:spPr>
          <a:xfrm>
            <a:off x="881829" y="4573377"/>
            <a:ext cx="2143695" cy="997284"/>
          </a:xfrm>
          <a:prstGeom prst="rect">
            <a:avLst/>
          </a:prstGeom>
        </p:spPr>
      </p:pic>
      <p:pic>
        <p:nvPicPr>
          <p:cNvPr id="12" name="Picture 11">
            <a:extLst>
              <a:ext uri="{FF2B5EF4-FFF2-40B4-BE49-F238E27FC236}">
                <a16:creationId xmlns:a16="http://schemas.microsoft.com/office/drawing/2014/main" id="{DA2A01EC-7344-DC41-B80F-6E942F39254F}"/>
              </a:ext>
            </a:extLst>
          </p:cNvPr>
          <p:cNvPicPr>
            <a:picLocks noChangeAspect="1"/>
          </p:cNvPicPr>
          <p:nvPr/>
        </p:nvPicPr>
        <p:blipFill>
          <a:blip r:embed="rId8"/>
          <a:stretch>
            <a:fillRect/>
          </a:stretch>
        </p:blipFill>
        <p:spPr>
          <a:xfrm>
            <a:off x="3211082" y="4573377"/>
            <a:ext cx="2143695" cy="997284"/>
          </a:xfrm>
          <a:prstGeom prst="rect">
            <a:avLst/>
          </a:prstGeom>
        </p:spPr>
      </p:pic>
      <p:pic>
        <p:nvPicPr>
          <p:cNvPr id="13" name="Picture 12">
            <a:extLst>
              <a:ext uri="{FF2B5EF4-FFF2-40B4-BE49-F238E27FC236}">
                <a16:creationId xmlns:a16="http://schemas.microsoft.com/office/drawing/2014/main" id="{7CA7DB6A-7785-6F4F-8241-673CBF13625F}"/>
              </a:ext>
            </a:extLst>
          </p:cNvPr>
          <p:cNvPicPr>
            <a:picLocks noChangeAspect="1"/>
          </p:cNvPicPr>
          <p:nvPr/>
        </p:nvPicPr>
        <p:blipFill>
          <a:blip r:embed="rId9"/>
          <a:stretch>
            <a:fillRect/>
          </a:stretch>
        </p:blipFill>
        <p:spPr>
          <a:xfrm>
            <a:off x="3211083" y="5650066"/>
            <a:ext cx="2143695" cy="997284"/>
          </a:xfrm>
          <a:prstGeom prst="rect">
            <a:avLst/>
          </a:prstGeom>
        </p:spPr>
      </p:pic>
      <p:pic>
        <p:nvPicPr>
          <p:cNvPr id="14" name="Picture 13">
            <a:extLst>
              <a:ext uri="{FF2B5EF4-FFF2-40B4-BE49-F238E27FC236}">
                <a16:creationId xmlns:a16="http://schemas.microsoft.com/office/drawing/2014/main" id="{816CEDCE-B369-694E-B16F-FFA1E7B12914}"/>
              </a:ext>
            </a:extLst>
          </p:cNvPr>
          <p:cNvPicPr>
            <a:picLocks noChangeAspect="1"/>
          </p:cNvPicPr>
          <p:nvPr/>
        </p:nvPicPr>
        <p:blipFill>
          <a:blip r:embed="rId10"/>
          <a:stretch>
            <a:fillRect/>
          </a:stretch>
        </p:blipFill>
        <p:spPr>
          <a:xfrm>
            <a:off x="6116947" y="2379330"/>
            <a:ext cx="2787915" cy="1296986"/>
          </a:xfrm>
          <a:prstGeom prst="rect">
            <a:avLst/>
          </a:prstGeom>
        </p:spPr>
      </p:pic>
      <p:pic>
        <p:nvPicPr>
          <p:cNvPr id="15" name="Picture 14">
            <a:extLst>
              <a:ext uri="{FF2B5EF4-FFF2-40B4-BE49-F238E27FC236}">
                <a16:creationId xmlns:a16="http://schemas.microsoft.com/office/drawing/2014/main" id="{E10D3525-E6BD-AA40-B0B9-B57508261F23}"/>
              </a:ext>
            </a:extLst>
          </p:cNvPr>
          <p:cNvPicPr>
            <a:picLocks noChangeAspect="1"/>
          </p:cNvPicPr>
          <p:nvPr/>
        </p:nvPicPr>
        <p:blipFill>
          <a:blip r:embed="rId11"/>
          <a:stretch>
            <a:fillRect/>
          </a:stretch>
        </p:blipFill>
        <p:spPr>
          <a:xfrm>
            <a:off x="9032725" y="2379330"/>
            <a:ext cx="2787914" cy="1296986"/>
          </a:xfrm>
          <a:prstGeom prst="rect">
            <a:avLst/>
          </a:prstGeom>
        </p:spPr>
      </p:pic>
      <p:pic>
        <p:nvPicPr>
          <p:cNvPr id="16" name="Picture 15">
            <a:extLst>
              <a:ext uri="{FF2B5EF4-FFF2-40B4-BE49-F238E27FC236}">
                <a16:creationId xmlns:a16="http://schemas.microsoft.com/office/drawing/2014/main" id="{209B4277-A439-B74E-A64C-8819855392BF}"/>
              </a:ext>
            </a:extLst>
          </p:cNvPr>
          <p:cNvPicPr>
            <a:picLocks noChangeAspect="1"/>
          </p:cNvPicPr>
          <p:nvPr/>
        </p:nvPicPr>
        <p:blipFill>
          <a:blip r:embed="rId12"/>
          <a:stretch>
            <a:fillRect/>
          </a:stretch>
        </p:blipFill>
        <p:spPr>
          <a:xfrm>
            <a:off x="6116948" y="3746513"/>
            <a:ext cx="2787914" cy="1296986"/>
          </a:xfrm>
          <a:prstGeom prst="rect">
            <a:avLst/>
          </a:prstGeom>
        </p:spPr>
      </p:pic>
      <p:pic>
        <p:nvPicPr>
          <p:cNvPr id="17" name="Picture 16">
            <a:extLst>
              <a:ext uri="{FF2B5EF4-FFF2-40B4-BE49-F238E27FC236}">
                <a16:creationId xmlns:a16="http://schemas.microsoft.com/office/drawing/2014/main" id="{04966A00-EEE0-0B45-9AC5-DC431FD658A4}"/>
              </a:ext>
            </a:extLst>
          </p:cNvPr>
          <p:cNvPicPr>
            <a:picLocks noChangeAspect="1"/>
          </p:cNvPicPr>
          <p:nvPr/>
        </p:nvPicPr>
        <p:blipFill>
          <a:blip r:embed="rId13"/>
          <a:stretch>
            <a:fillRect/>
          </a:stretch>
        </p:blipFill>
        <p:spPr>
          <a:xfrm>
            <a:off x="6112238" y="5113696"/>
            <a:ext cx="2787914" cy="1296986"/>
          </a:xfrm>
          <a:prstGeom prst="rect">
            <a:avLst/>
          </a:prstGeom>
        </p:spPr>
      </p:pic>
      <p:pic>
        <p:nvPicPr>
          <p:cNvPr id="19" name="Picture 18">
            <a:extLst>
              <a:ext uri="{FF2B5EF4-FFF2-40B4-BE49-F238E27FC236}">
                <a16:creationId xmlns:a16="http://schemas.microsoft.com/office/drawing/2014/main" id="{D0CA03E7-6499-3249-A161-DF590E3E7929}"/>
              </a:ext>
            </a:extLst>
          </p:cNvPr>
          <p:cNvPicPr>
            <a:picLocks noChangeAspect="1"/>
          </p:cNvPicPr>
          <p:nvPr/>
        </p:nvPicPr>
        <p:blipFill>
          <a:blip r:embed="rId14"/>
          <a:stretch>
            <a:fillRect/>
          </a:stretch>
        </p:blipFill>
        <p:spPr>
          <a:xfrm>
            <a:off x="9275646" y="4251912"/>
            <a:ext cx="2206087" cy="1646334"/>
          </a:xfrm>
          <a:prstGeom prst="rect">
            <a:avLst/>
          </a:prstGeom>
        </p:spPr>
      </p:pic>
      <p:pic>
        <p:nvPicPr>
          <p:cNvPr id="20" name="Picture 19">
            <a:extLst>
              <a:ext uri="{FF2B5EF4-FFF2-40B4-BE49-F238E27FC236}">
                <a16:creationId xmlns:a16="http://schemas.microsoft.com/office/drawing/2014/main" id="{DBDA184C-F757-7E42-A92B-A537D9EAE519}"/>
              </a:ext>
            </a:extLst>
          </p:cNvPr>
          <p:cNvPicPr>
            <a:picLocks noChangeAspect="1"/>
          </p:cNvPicPr>
          <p:nvPr/>
        </p:nvPicPr>
        <p:blipFill>
          <a:blip r:embed="rId15"/>
          <a:stretch>
            <a:fillRect/>
          </a:stretch>
        </p:blipFill>
        <p:spPr>
          <a:xfrm>
            <a:off x="888775" y="5650066"/>
            <a:ext cx="2143695" cy="997284"/>
          </a:xfrm>
          <a:prstGeom prst="rect">
            <a:avLst/>
          </a:prstGeom>
        </p:spPr>
      </p:pic>
    </p:spTree>
    <p:extLst>
      <p:ext uri="{BB962C8B-B14F-4D97-AF65-F5344CB8AC3E}">
        <p14:creationId xmlns:p14="http://schemas.microsoft.com/office/powerpoint/2010/main" val="28776898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5">
                                            <p:txEl>
                                              <p:pRg st="0" end="0"/>
                                            </p:txEl>
                                          </p:spTgt>
                                        </p:tgtEl>
                                        <p:attrNameLst>
                                          <p:attrName>style.visibility</p:attrName>
                                        </p:attrNameLst>
                                      </p:cBhvr>
                                      <p:to>
                                        <p:strVal val="visible"/>
                                      </p:to>
                                    </p:set>
                                    <p:animEffect transition="in" filter="dissolve">
                                      <p:cBhvr>
                                        <p:cTn id="10" dur="500"/>
                                        <p:tgtEl>
                                          <p:spTgt spid="5">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dissolve">
                                      <p:cBhvr>
                                        <p:cTn id="15" dur="500"/>
                                        <p:tgtEl>
                                          <p:spTgt spid="7"/>
                                        </p:tgtEl>
                                      </p:cBhvr>
                                    </p:animEffect>
                                  </p:childTnLst>
                                </p:cTn>
                              </p:par>
                              <p:par>
                                <p:cTn id="16" presetID="9" presetClass="entr" presetSubtype="0" fill="hold"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dissolve">
                                      <p:cBhvr>
                                        <p:cTn id="18" dur="500"/>
                                        <p:tgtEl>
                                          <p:spTgt spid="8"/>
                                        </p:tgtEl>
                                      </p:cBhvr>
                                    </p:animEffect>
                                  </p:childTnLst>
                                </p:cTn>
                              </p:par>
                              <p:par>
                                <p:cTn id="19" presetID="9"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dissolve">
                                      <p:cBhvr>
                                        <p:cTn id="21" dur="500"/>
                                        <p:tgtEl>
                                          <p:spTgt spid="10"/>
                                        </p:tgtEl>
                                      </p:cBhvr>
                                    </p:animEffect>
                                  </p:childTnLst>
                                </p:cTn>
                              </p:par>
                              <p:par>
                                <p:cTn id="22" presetID="9" presetClass="entr" presetSubtype="0" fill="hold"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dissolve">
                                      <p:cBhvr>
                                        <p:cTn id="24" dur="500"/>
                                        <p:tgtEl>
                                          <p:spTgt spid="9"/>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nodeType="click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dissolve">
                                      <p:cBhvr>
                                        <p:cTn id="29" dur="500"/>
                                        <p:tgtEl>
                                          <p:spTgt spid="11"/>
                                        </p:tgtEl>
                                      </p:cBhvr>
                                    </p:animEffect>
                                  </p:childTnLst>
                                </p:cTn>
                              </p:par>
                              <p:par>
                                <p:cTn id="30" presetID="9" presetClass="entr" presetSubtype="0" fill="hold" nodeType="with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dissolve">
                                      <p:cBhvr>
                                        <p:cTn id="32" dur="500"/>
                                        <p:tgtEl>
                                          <p:spTgt spid="20"/>
                                        </p:tgtEl>
                                      </p:cBhvr>
                                    </p:animEffect>
                                  </p:childTnLst>
                                </p:cTn>
                              </p:par>
                              <p:par>
                                <p:cTn id="33" presetID="9" presetClass="entr" presetSubtype="0" fill="hold"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dissolve">
                                      <p:cBhvr>
                                        <p:cTn id="35" dur="500"/>
                                        <p:tgtEl>
                                          <p:spTgt spid="13"/>
                                        </p:tgtEl>
                                      </p:cBhvr>
                                    </p:animEffect>
                                  </p:childTnLst>
                                </p:cTn>
                              </p:par>
                              <p:par>
                                <p:cTn id="36" presetID="9" presetClass="entr" presetSubtype="0" fill="hold" nodeType="with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dissolve">
                                      <p:cBhvr>
                                        <p:cTn id="38" dur="500"/>
                                        <p:tgtEl>
                                          <p:spTgt spid="12"/>
                                        </p:tgtEl>
                                      </p:cBhvr>
                                    </p:animEffect>
                                  </p:childTnLst>
                                </p:cTn>
                              </p:par>
                            </p:childTnLst>
                          </p:cTn>
                        </p:par>
                      </p:childTnLst>
                    </p:cTn>
                  </p:par>
                  <p:par>
                    <p:cTn id="39" fill="hold">
                      <p:stCondLst>
                        <p:cond delay="indefinite"/>
                      </p:stCondLst>
                      <p:childTnLst>
                        <p:par>
                          <p:cTn id="40" fill="hold">
                            <p:stCondLst>
                              <p:cond delay="0"/>
                            </p:stCondLst>
                            <p:childTnLst>
                              <p:par>
                                <p:cTn id="41" presetID="9" presetClass="entr" presetSubtype="0" fill="hold" nodeType="clickEffect">
                                  <p:stCondLst>
                                    <p:cond delay="0"/>
                                  </p:stCondLst>
                                  <p:childTnLst>
                                    <p:set>
                                      <p:cBhvr>
                                        <p:cTn id="42" dur="1" fill="hold">
                                          <p:stCondLst>
                                            <p:cond delay="0"/>
                                          </p:stCondLst>
                                        </p:cTn>
                                        <p:tgtEl>
                                          <p:spTgt spid="14"/>
                                        </p:tgtEl>
                                        <p:attrNameLst>
                                          <p:attrName>style.visibility</p:attrName>
                                        </p:attrNameLst>
                                      </p:cBhvr>
                                      <p:to>
                                        <p:strVal val="visible"/>
                                      </p:to>
                                    </p:set>
                                    <p:animEffect transition="in" filter="dissolve">
                                      <p:cBhvr>
                                        <p:cTn id="43" dur="500"/>
                                        <p:tgtEl>
                                          <p:spTgt spid="14"/>
                                        </p:tgtEl>
                                      </p:cBhvr>
                                    </p:animEffect>
                                  </p:childTnLst>
                                </p:cTn>
                              </p:par>
                            </p:childTnLst>
                          </p:cTn>
                        </p:par>
                      </p:childTnLst>
                    </p:cTn>
                  </p:par>
                  <p:par>
                    <p:cTn id="44" fill="hold">
                      <p:stCondLst>
                        <p:cond delay="indefinite"/>
                      </p:stCondLst>
                      <p:childTnLst>
                        <p:par>
                          <p:cTn id="45" fill="hold">
                            <p:stCondLst>
                              <p:cond delay="0"/>
                            </p:stCondLst>
                            <p:childTnLst>
                              <p:par>
                                <p:cTn id="46" presetID="9" presetClass="entr" presetSubtype="0" fill="hold" nodeType="clickEffect">
                                  <p:stCondLst>
                                    <p:cond delay="0"/>
                                  </p:stCondLst>
                                  <p:childTnLst>
                                    <p:set>
                                      <p:cBhvr>
                                        <p:cTn id="47" dur="1" fill="hold">
                                          <p:stCondLst>
                                            <p:cond delay="0"/>
                                          </p:stCondLst>
                                        </p:cTn>
                                        <p:tgtEl>
                                          <p:spTgt spid="15"/>
                                        </p:tgtEl>
                                        <p:attrNameLst>
                                          <p:attrName>style.visibility</p:attrName>
                                        </p:attrNameLst>
                                      </p:cBhvr>
                                      <p:to>
                                        <p:strVal val="visible"/>
                                      </p:to>
                                    </p:set>
                                    <p:animEffect transition="in" filter="dissolve">
                                      <p:cBhvr>
                                        <p:cTn id="48" dur="500"/>
                                        <p:tgtEl>
                                          <p:spTgt spid="15"/>
                                        </p:tgtEl>
                                      </p:cBhvr>
                                    </p:animEffect>
                                  </p:childTnLst>
                                </p:cTn>
                              </p:par>
                              <p:par>
                                <p:cTn id="49" presetID="9" presetClass="entr" presetSubtype="0" fill="hold" nodeType="withEffect">
                                  <p:stCondLst>
                                    <p:cond delay="0"/>
                                  </p:stCondLst>
                                  <p:childTnLst>
                                    <p:set>
                                      <p:cBhvr>
                                        <p:cTn id="50" dur="1" fill="hold">
                                          <p:stCondLst>
                                            <p:cond delay="0"/>
                                          </p:stCondLst>
                                        </p:cTn>
                                        <p:tgtEl>
                                          <p:spTgt spid="16"/>
                                        </p:tgtEl>
                                        <p:attrNameLst>
                                          <p:attrName>style.visibility</p:attrName>
                                        </p:attrNameLst>
                                      </p:cBhvr>
                                      <p:to>
                                        <p:strVal val="visible"/>
                                      </p:to>
                                    </p:set>
                                    <p:animEffect transition="in" filter="dissolve">
                                      <p:cBhvr>
                                        <p:cTn id="51" dur="500"/>
                                        <p:tgtEl>
                                          <p:spTgt spid="16"/>
                                        </p:tgtEl>
                                      </p:cBhvr>
                                    </p:animEffect>
                                  </p:childTnLst>
                                </p:cTn>
                              </p:par>
                              <p:par>
                                <p:cTn id="52" presetID="9" presetClass="entr" presetSubtype="0" fill="hold" nodeType="withEffect">
                                  <p:stCondLst>
                                    <p:cond delay="0"/>
                                  </p:stCondLst>
                                  <p:childTnLst>
                                    <p:set>
                                      <p:cBhvr>
                                        <p:cTn id="53" dur="1" fill="hold">
                                          <p:stCondLst>
                                            <p:cond delay="0"/>
                                          </p:stCondLst>
                                        </p:cTn>
                                        <p:tgtEl>
                                          <p:spTgt spid="17"/>
                                        </p:tgtEl>
                                        <p:attrNameLst>
                                          <p:attrName>style.visibility</p:attrName>
                                        </p:attrNameLst>
                                      </p:cBhvr>
                                      <p:to>
                                        <p:strVal val="visible"/>
                                      </p:to>
                                    </p:set>
                                    <p:animEffect transition="in" filter="dissolve">
                                      <p:cBhvr>
                                        <p:cTn id="54" dur="500"/>
                                        <p:tgtEl>
                                          <p:spTgt spid="17"/>
                                        </p:tgtEl>
                                      </p:cBhvr>
                                    </p:animEffect>
                                  </p:childTnLst>
                                </p:cTn>
                              </p:par>
                            </p:childTnLst>
                          </p:cTn>
                        </p:par>
                      </p:childTnLst>
                    </p:cTn>
                  </p:par>
                  <p:par>
                    <p:cTn id="55" fill="hold">
                      <p:stCondLst>
                        <p:cond delay="indefinite"/>
                      </p:stCondLst>
                      <p:childTnLst>
                        <p:par>
                          <p:cTn id="56" fill="hold">
                            <p:stCondLst>
                              <p:cond delay="0"/>
                            </p:stCondLst>
                            <p:childTnLst>
                              <p:par>
                                <p:cTn id="57" presetID="9" presetClass="entr" presetSubtype="0" fill="hold" nodeType="clickEffect">
                                  <p:stCondLst>
                                    <p:cond delay="0"/>
                                  </p:stCondLst>
                                  <p:childTnLst>
                                    <p:set>
                                      <p:cBhvr>
                                        <p:cTn id="58" dur="1" fill="hold">
                                          <p:stCondLst>
                                            <p:cond delay="0"/>
                                          </p:stCondLst>
                                        </p:cTn>
                                        <p:tgtEl>
                                          <p:spTgt spid="19"/>
                                        </p:tgtEl>
                                        <p:attrNameLst>
                                          <p:attrName>style.visibility</p:attrName>
                                        </p:attrNameLst>
                                      </p:cBhvr>
                                      <p:to>
                                        <p:strVal val="visible"/>
                                      </p:to>
                                    </p:set>
                                    <p:animEffect transition="in" filter="dissolve">
                                      <p:cBhvr>
                                        <p:cTn id="59"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EE68D-3E7D-5644-BF0A-1C54F03EA3D0}"/>
              </a:ext>
            </a:extLst>
          </p:cNvPr>
          <p:cNvSpPr>
            <a:spLocks noGrp="1"/>
          </p:cNvSpPr>
          <p:nvPr>
            <p:ph type="title"/>
          </p:nvPr>
        </p:nvSpPr>
        <p:spPr/>
        <p:txBody>
          <a:bodyPr/>
          <a:lstStyle/>
          <a:p>
            <a:r>
              <a:rPr lang="zh-CN" altLang="en-US" dirty="0">
                <a:latin typeface="+mj-ea"/>
              </a:rPr>
              <a:t>需求捕获总结</a:t>
            </a:r>
            <a:endParaRPr lang="en-US" dirty="0">
              <a:latin typeface="+mj-ea"/>
            </a:endParaRPr>
          </a:p>
        </p:txBody>
      </p:sp>
      <p:graphicFrame>
        <p:nvGraphicFramePr>
          <p:cNvPr id="4" name="Table 3">
            <a:extLst>
              <a:ext uri="{FF2B5EF4-FFF2-40B4-BE49-F238E27FC236}">
                <a16:creationId xmlns:a16="http://schemas.microsoft.com/office/drawing/2014/main" id="{AD7F0097-0F96-B643-829B-F0299093C9A6}"/>
              </a:ext>
            </a:extLst>
          </p:cNvPr>
          <p:cNvGraphicFramePr>
            <a:graphicFrameLocks noGrp="1"/>
          </p:cNvGraphicFramePr>
          <p:nvPr>
            <p:extLst>
              <p:ext uri="{D42A27DB-BD31-4B8C-83A1-F6EECF244321}">
                <p14:modId xmlns:p14="http://schemas.microsoft.com/office/powerpoint/2010/main" val="1011431747"/>
              </p:ext>
            </p:extLst>
          </p:nvPr>
        </p:nvGraphicFramePr>
        <p:xfrm>
          <a:off x="838200" y="1690688"/>
          <a:ext cx="10216661" cy="4601030"/>
        </p:xfrm>
        <a:graphic>
          <a:graphicData uri="http://schemas.openxmlformats.org/drawingml/2006/table">
            <a:tbl>
              <a:tblPr firstRow="1" bandRow="1">
                <a:tableStyleId>{5C22544A-7EE6-4342-B048-85BDC9FD1C3A}</a:tableStyleId>
              </a:tblPr>
              <a:tblGrid>
                <a:gridCol w="1904336">
                  <a:extLst>
                    <a:ext uri="{9D8B030D-6E8A-4147-A177-3AD203B41FA5}">
                      <a16:colId xmlns:a16="http://schemas.microsoft.com/office/drawing/2014/main" val="1569800358"/>
                    </a:ext>
                  </a:extLst>
                </a:gridCol>
                <a:gridCol w="8312325">
                  <a:extLst>
                    <a:ext uri="{9D8B030D-6E8A-4147-A177-3AD203B41FA5}">
                      <a16:colId xmlns:a16="http://schemas.microsoft.com/office/drawing/2014/main" val="550804493"/>
                    </a:ext>
                  </a:extLst>
                </a:gridCol>
              </a:tblGrid>
              <a:tr h="460103">
                <a:tc>
                  <a:txBody>
                    <a:bodyPr/>
                    <a:lstStyle/>
                    <a:p>
                      <a:r>
                        <a:rPr lang="zh-CN" altLang="en-US" sz="2000" b="0" dirty="0"/>
                        <a:t>游戏名称</a:t>
                      </a:r>
                      <a:endParaRPr lang="en-US" sz="2000" b="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000" b="0" dirty="0"/>
                        <a:t>University</a:t>
                      </a:r>
                      <a:r>
                        <a:rPr lang="zh-CN" altLang="en-US" sz="2000" b="0" dirty="0"/>
                        <a:t> </a:t>
                      </a:r>
                      <a:r>
                        <a:rPr lang="en-US" altLang="zh-CN" sz="2000" b="0" dirty="0"/>
                        <a:t>Sim (</a:t>
                      </a:r>
                      <a:r>
                        <a:rPr lang="zh-CN" altLang="en-US" sz="2000" b="0" dirty="0"/>
                        <a:t>代号</a:t>
                      </a:r>
                      <a:r>
                        <a:rPr lang="en-US" altLang="zh-CN" sz="2000" b="0" dirty="0"/>
                        <a:t>)</a:t>
                      </a:r>
                    </a:p>
                  </a:txBody>
                  <a:tcPr anchor="ctr"/>
                </a:tc>
                <a:extLst>
                  <a:ext uri="{0D108BD9-81ED-4DB2-BD59-A6C34878D82A}">
                    <a16:rowId xmlns:a16="http://schemas.microsoft.com/office/drawing/2014/main" val="2547429980"/>
                  </a:ext>
                </a:extLst>
              </a:tr>
              <a:tr h="460103">
                <a:tc>
                  <a:txBody>
                    <a:bodyPr/>
                    <a:lstStyle/>
                    <a:p>
                      <a:r>
                        <a:rPr lang="zh-CN" altLang="en-US" sz="2000" dirty="0"/>
                        <a:t>游戏描述</a:t>
                      </a:r>
                      <a:endParaRPr lang="en-US" sz="2000" b="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000" dirty="0"/>
                        <a:t>这是一个让玩家利用手中的资源建设一所中国大学的游戏</a:t>
                      </a:r>
                      <a:endParaRPr lang="en-US" altLang="zh-CN" sz="2000" b="0" dirty="0"/>
                    </a:p>
                  </a:txBody>
                  <a:tcPr anchor="ctr"/>
                </a:tc>
                <a:extLst>
                  <a:ext uri="{0D108BD9-81ED-4DB2-BD59-A6C34878D82A}">
                    <a16:rowId xmlns:a16="http://schemas.microsoft.com/office/drawing/2014/main" val="3857815001"/>
                  </a:ext>
                </a:extLst>
              </a:tr>
              <a:tr h="460103">
                <a:tc>
                  <a:txBody>
                    <a:bodyPr/>
                    <a:lstStyle/>
                    <a:p>
                      <a:r>
                        <a:rPr lang="zh-CN" altLang="en-US" sz="2000" b="0" dirty="0"/>
                        <a:t>游戏类型</a:t>
                      </a:r>
                      <a:endParaRPr lang="en-US" sz="2000" b="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000" b="0" dirty="0"/>
                        <a:t>模拟经营类策略游戏</a:t>
                      </a:r>
                      <a:endParaRPr lang="en-US" altLang="zh-CN" sz="2000" b="0" dirty="0"/>
                    </a:p>
                  </a:txBody>
                  <a:tcPr anchor="ctr"/>
                </a:tc>
                <a:extLst>
                  <a:ext uri="{0D108BD9-81ED-4DB2-BD59-A6C34878D82A}">
                    <a16:rowId xmlns:a16="http://schemas.microsoft.com/office/drawing/2014/main" val="860438383"/>
                  </a:ext>
                </a:extLst>
              </a:tr>
              <a:tr h="460103">
                <a:tc>
                  <a:txBody>
                    <a:bodyPr/>
                    <a:lstStyle/>
                    <a:p>
                      <a:r>
                        <a:rPr lang="zh-CN" altLang="en-US" sz="2000" dirty="0"/>
                        <a:t>游戏标签</a:t>
                      </a:r>
                      <a:endParaRPr lang="en-US" sz="2000" b="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000" dirty="0"/>
                        <a:t>策略、模拟、文字</a:t>
                      </a:r>
                      <a:r>
                        <a:rPr lang="zh-CN" altLang="en-US" sz="1200" strike="sngStrike" dirty="0"/>
                        <a:t>、荒诞、黑色幽默</a:t>
                      </a:r>
                      <a:endParaRPr lang="en-US" altLang="zh-CN" sz="2000" b="0" strike="sngStrike" dirty="0"/>
                    </a:p>
                  </a:txBody>
                  <a:tcPr anchor="ctr"/>
                </a:tc>
                <a:extLst>
                  <a:ext uri="{0D108BD9-81ED-4DB2-BD59-A6C34878D82A}">
                    <a16:rowId xmlns:a16="http://schemas.microsoft.com/office/drawing/2014/main" val="3066937414"/>
                  </a:ext>
                </a:extLst>
              </a:tr>
              <a:tr h="460103">
                <a:tc>
                  <a:txBody>
                    <a:bodyPr/>
                    <a:lstStyle/>
                    <a:p>
                      <a:r>
                        <a:rPr lang="zh-CN" altLang="en-US" sz="2000" dirty="0"/>
                        <a:t>目标受众</a:t>
                      </a:r>
                      <a:endParaRPr lang="en-US" sz="2000" b="0" dirty="0"/>
                    </a:p>
                  </a:txBody>
                  <a:tcPr anchor="ctr"/>
                </a:tc>
                <a:tc>
                  <a:txBody>
                    <a:bodyPr/>
                    <a:lstStyle/>
                    <a:p>
                      <a:r>
                        <a:rPr lang="zh-CN" altLang="en-US" sz="2000" u="none" strike="noStrike" kern="1200" dirty="0">
                          <a:effectLst/>
                        </a:rPr>
                        <a:t>任何一个有过大学生活经历的人，</a:t>
                      </a:r>
                      <a:r>
                        <a:rPr lang="zh-CN" altLang="en-US" sz="1200" u="none" strike="sngStrike" kern="1200" dirty="0">
                          <a:effectLst/>
                        </a:rPr>
                        <a:t>特别是在北京某全是工地的品质校园生活过的人</a:t>
                      </a:r>
                      <a:endParaRPr lang="en-US" sz="2000" b="0" strike="sngStrike" dirty="0"/>
                    </a:p>
                  </a:txBody>
                  <a:tcPr anchor="ctr"/>
                </a:tc>
                <a:extLst>
                  <a:ext uri="{0D108BD9-81ED-4DB2-BD59-A6C34878D82A}">
                    <a16:rowId xmlns:a16="http://schemas.microsoft.com/office/drawing/2014/main" val="2751282614"/>
                  </a:ext>
                </a:extLst>
              </a:tr>
              <a:tr h="460103">
                <a:tc>
                  <a:txBody>
                    <a:bodyPr/>
                    <a:lstStyle/>
                    <a:p>
                      <a:r>
                        <a:rPr lang="zh-CN" altLang="en-US" sz="2000" b="0" dirty="0"/>
                        <a:t>美术风格</a:t>
                      </a:r>
                      <a:endParaRPr lang="en-US" sz="2000" b="0" dirty="0"/>
                    </a:p>
                  </a:txBody>
                  <a:tcPr anchor="ctr"/>
                </a:tc>
                <a:tc>
                  <a:txBody>
                    <a:bodyPr/>
                    <a:lstStyle/>
                    <a:p>
                      <a:r>
                        <a:rPr lang="en-US" altLang="zh-CN" sz="2000" b="0" dirty="0"/>
                        <a:t>2D</a:t>
                      </a:r>
                      <a:r>
                        <a:rPr lang="zh-CN" altLang="en-US" sz="2000" b="0" dirty="0"/>
                        <a:t>游戏、以文字为主、</a:t>
                      </a:r>
                      <a:r>
                        <a:rPr lang="en-US" altLang="zh-CN" sz="2000" b="0" dirty="0"/>
                        <a:t>UI</a:t>
                      </a:r>
                      <a:r>
                        <a:rPr lang="zh-CN" altLang="en-US" sz="2000" b="0" dirty="0"/>
                        <a:t>设计风格与当前的网页</a:t>
                      </a:r>
                      <a:r>
                        <a:rPr lang="en-US" altLang="zh-CN" sz="2000" b="0" dirty="0"/>
                        <a:t>UI</a:t>
                      </a:r>
                      <a:r>
                        <a:rPr lang="zh-CN" altLang="en-US" sz="2000" b="0" dirty="0"/>
                        <a:t>设计风格类似</a:t>
                      </a:r>
                      <a:endParaRPr lang="en-US" sz="2000" b="0" dirty="0"/>
                    </a:p>
                  </a:txBody>
                  <a:tcPr anchor="ctr"/>
                </a:tc>
                <a:extLst>
                  <a:ext uri="{0D108BD9-81ED-4DB2-BD59-A6C34878D82A}">
                    <a16:rowId xmlns:a16="http://schemas.microsoft.com/office/drawing/2014/main" val="1429614185"/>
                  </a:ext>
                </a:extLst>
              </a:tr>
              <a:tr h="460103">
                <a:tc rowSpan="4">
                  <a:txBody>
                    <a:bodyPr/>
                    <a:lstStyle/>
                    <a:p>
                      <a:r>
                        <a:rPr lang="zh-CN" altLang="en-US" sz="2000" dirty="0"/>
                        <a:t>特点</a:t>
                      </a:r>
                      <a:endParaRPr lang="en-US" sz="2000" b="0" dirty="0"/>
                    </a:p>
                  </a:txBody>
                  <a:tcPr anchor="ctr"/>
                </a:tc>
                <a:tc>
                  <a:txBody>
                    <a:bodyPr/>
                    <a:lstStyle/>
                    <a:p>
                      <a:r>
                        <a:rPr lang="zh-CN" altLang="en-US" sz="2000" u="none" strike="noStrike" kern="1200" dirty="0">
                          <a:effectLst/>
                        </a:rPr>
                        <a:t>独特的游戏背景</a:t>
                      </a:r>
                      <a:endParaRPr lang="en-US" sz="2000" b="0" dirty="0"/>
                    </a:p>
                  </a:txBody>
                  <a:tcPr anchor="ctr"/>
                </a:tc>
                <a:extLst>
                  <a:ext uri="{0D108BD9-81ED-4DB2-BD59-A6C34878D82A}">
                    <a16:rowId xmlns:a16="http://schemas.microsoft.com/office/drawing/2014/main" val="1916808355"/>
                  </a:ext>
                </a:extLst>
              </a:tr>
              <a:tr h="460103">
                <a:tc vMerge="1">
                  <a:txBody>
                    <a:bodyPr/>
                    <a:lstStyle/>
                    <a:p>
                      <a:endParaRPr lang="en-US" dirty="0"/>
                    </a:p>
                  </a:txBody>
                  <a:tcPr/>
                </a:tc>
                <a:tc>
                  <a:txBody>
                    <a:bodyPr/>
                    <a:lstStyle/>
                    <a:p>
                      <a:r>
                        <a:rPr lang="zh-CN" altLang="en-US" sz="2000" dirty="0"/>
                        <a:t>策略游戏的乐趣</a:t>
                      </a:r>
                      <a:endParaRPr lang="en-US" sz="2000" b="0" dirty="0"/>
                    </a:p>
                  </a:txBody>
                  <a:tcPr anchor="ctr"/>
                </a:tc>
                <a:extLst>
                  <a:ext uri="{0D108BD9-81ED-4DB2-BD59-A6C34878D82A}">
                    <a16:rowId xmlns:a16="http://schemas.microsoft.com/office/drawing/2014/main" val="2353097760"/>
                  </a:ext>
                </a:extLst>
              </a:tr>
              <a:tr h="460103">
                <a:tc vMerge="1">
                  <a:txBody>
                    <a:bodyPr/>
                    <a:lstStyle/>
                    <a:p>
                      <a:endParaRPr lang="en-US"/>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000" u="none" strike="noStrike" kern="1200" dirty="0">
                          <a:effectLst/>
                        </a:rPr>
                        <a:t>幽默的游戏叙事</a:t>
                      </a:r>
                      <a:endParaRPr lang="en-US" sz="2000" b="0" dirty="0"/>
                    </a:p>
                  </a:txBody>
                  <a:tcPr anchor="ctr"/>
                </a:tc>
                <a:extLst>
                  <a:ext uri="{0D108BD9-81ED-4DB2-BD59-A6C34878D82A}">
                    <a16:rowId xmlns:a16="http://schemas.microsoft.com/office/drawing/2014/main" val="3596891798"/>
                  </a:ext>
                </a:extLst>
              </a:tr>
              <a:tr h="460103">
                <a:tc vMerge="1">
                  <a:txBody>
                    <a:bodyPr/>
                    <a:lstStyle/>
                    <a:p>
                      <a:endParaRPr lang="en-US" dirty="0"/>
                    </a:p>
                  </a:txBody>
                  <a:tcPr/>
                </a:tc>
                <a:tc>
                  <a:txBody>
                    <a:bodyPr/>
                    <a:lstStyle/>
                    <a:p>
                      <a:r>
                        <a:rPr lang="zh-CN" altLang="en-US" sz="2000" u="none" strike="noStrike" kern="1200" dirty="0">
                          <a:effectLst/>
                        </a:rPr>
                        <a:t>深刻的启发意义</a:t>
                      </a:r>
                      <a:endParaRPr lang="en-US" sz="2000" b="0" dirty="0"/>
                    </a:p>
                  </a:txBody>
                  <a:tcPr anchor="ctr"/>
                </a:tc>
                <a:extLst>
                  <a:ext uri="{0D108BD9-81ED-4DB2-BD59-A6C34878D82A}">
                    <a16:rowId xmlns:a16="http://schemas.microsoft.com/office/drawing/2014/main" val="3472398854"/>
                  </a:ext>
                </a:extLst>
              </a:tr>
            </a:tbl>
          </a:graphicData>
        </a:graphic>
      </p:graphicFrame>
    </p:spTree>
    <p:extLst>
      <p:ext uri="{BB962C8B-B14F-4D97-AF65-F5344CB8AC3E}">
        <p14:creationId xmlns:p14="http://schemas.microsoft.com/office/powerpoint/2010/main" val="32789010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1615</TotalTime>
  <Words>1529</Words>
  <Application>Microsoft Macintosh PowerPoint</Application>
  <PresentationFormat>Widescreen</PresentationFormat>
  <Paragraphs>225</Paragraphs>
  <Slides>20</Slides>
  <Notes>10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20</vt:i4>
      </vt:variant>
    </vt:vector>
  </HeadingPairs>
  <TitlesOfParts>
    <vt:vector size="29" baseType="lpstr">
      <vt:lpstr>等线</vt:lpstr>
      <vt:lpstr>等线 Light</vt:lpstr>
      <vt:lpstr>Arial</vt:lpstr>
      <vt:lpstr>Arial Narrow</vt:lpstr>
      <vt:lpstr>Avenir Next</vt:lpstr>
      <vt:lpstr>Calibri</vt:lpstr>
      <vt:lpstr>Calibri Light</vt:lpstr>
      <vt:lpstr>Wingdings</vt:lpstr>
      <vt:lpstr>Office Theme</vt:lpstr>
      <vt:lpstr>Project: University Sim</vt:lpstr>
      <vt:lpstr>需求捕获</vt:lpstr>
      <vt:lpstr>为什么我们要做一个游戏？</vt:lpstr>
      <vt:lpstr>为什么我们要做一个游戏？</vt:lpstr>
      <vt:lpstr>所以，这个游戏也许是这样的……</vt:lpstr>
      <vt:lpstr>游戏核心机制(抽象)</vt:lpstr>
      <vt:lpstr>游戏核心机制(具体)</vt:lpstr>
      <vt:lpstr>这个游戏的创新点在哪里？</vt:lpstr>
      <vt:lpstr>需求捕获总结</vt:lpstr>
      <vt:lpstr>技术选型、规划与风险评估</vt:lpstr>
      <vt:lpstr>需求描述与可行性分析</vt:lpstr>
      <vt:lpstr>游戏机制</vt:lpstr>
      <vt:lpstr>回顾：游戏核心机制</vt:lpstr>
      <vt:lpstr>游戏机制</vt:lpstr>
      <vt:lpstr>回顾：游戏核心机制</vt:lpstr>
      <vt:lpstr>游戏机制</vt:lpstr>
      <vt:lpstr>游戏机制</vt:lpstr>
      <vt:lpstr>可行性分析</vt:lpstr>
      <vt:lpstr>需求描述</vt:lpstr>
      <vt:lpstr>需求描述</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He Hao</dc:creator>
  <cp:lastModifiedBy>He Hao</cp:lastModifiedBy>
  <cp:revision>118</cp:revision>
  <dcterms:created xsi:type="dcterms:W3CDTF">2019-10-08T13:02:02Z</dcterms:created>
  <dcterms:modified xsi:type="dcterms:W3CDTF">2019-10-17T10:33:30Z</dcterms:modified>
</cp:coreProperties>
</file>